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4" r:id="rId3"/>
    <p:sldId id="257" r:id="rId4"/>
    <p:sldId id="300" r:id="rId5"/>
    <p:sldId id="315" r:id="rId6"/>
    <p:sldId id="316" r:id="rId7"/>
    <p:sldId id="322" r:id="rId8"/>
    <p:sldId id="325" r:id="rId9"/>
    <p:sldId id="326" r:id="rId10"/>
    <p:sldId id="317" r:id="rId11"/>
    <p:sldId id="303" r:id="rId12"/>
    <p:sldId id="318" r:id="rId13"/>
    <p:sldId id="319" r:id="rId14"/>
    <p:sldId id="321" r:id="rId15"/>
    <p:sldId id="327" r:id="rId16"/>
    <p:sldId id="328" r:id="rId17"/>
  </p:sldIdLst>
  <p:sldSz cx="9144000" cy="6858000" type="screen4x3"/>
  <p:notesSz cx="6858000" cy="9144000"/>
  <p:defaultTextStyle>
    <a:defPPr>
      <a:defRPr lang="de-DE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Arial" panose="020B0604020202020204"/>
        <a:ea typeface="+mn-ea"/>
        <a:cs typeface="+mn-cs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Arial" panose="020B0604020202020204"/>
        <a:ea typeface="+mn-ea"/>
        <a:cs typeface="+mn-cs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Arial" panose="020B0604020202020204"/>
        <a:ea typeface="+mn-ea"/>
        <a:cs typeface="+mn-cs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Arial" panose="020B0604020202020204"/>
        <a:ea typeface="+mn-ea"/>
        <a:cs typeface="+mn-cs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Arial" panose="020B0604020202020204"/>
        <a:ea typeface="+mn-ea"/>
        <a:cs typeface="+mn-cs"/>
      </a:defRPr>
    </a:lvl5pPr>
    <a:lvl6pPr marL="2285365" algn="l" defTabSz="914400">
      <a:defRPr>
        <a:solidFill>
          <a:schemeClr val="tx1"/>
        </a:solidFill>
        <a:latin typeface="Arial" panose="020B0604020202020204"/>
        <a:ea typeface="+mn-ea"/>
        <a:cs typeface="+mn-cs"/>
      </a:defRPr>
    </a:lvl6pPr>
    <a:lvl7pPr marL="2742565" algn="l" defTabSz="914400">
      <a:defRPr>
        <a:solidFill>
          <a:schemeClr val="tx1"/>
        </a:solidFill>
        <a:latin typeface="Arial" panose="020B0604020202020204"/>
        <a:ea typeface="+mn-ea"/>
        <a:cs typeface="+mn-cs"/>
      </a:defRPr>
    </a:lvl7pPr>
    <a:lvl8pPr marL="3199765" algn="l" defTabSz="914400">
      <a:defRPr>
        <a:solidFill>
          <a:schemeClr val="tx1"/>
        </a:solidFill>
        <a:latin typeface="Arial" panose="020B0604020202020204"/>
        <a:ea typeface="+mn-ea"/>
        <a:cs typeface="+mn-cs"/>
      </a:defRPr>
    </a:lvl8pPr>
    <a:lvl9pPr marL="3656965" algn="l" defTabSz="914400">
      <a:defRPr>
        <a:solidFill>
          <a:schemeClr val="tx1"/>
        </a:solidFill>
        <a:latin typeface="Arial" panose="020B0604020202020204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2925" userDrawn="1">
          <p15:clr>
            <a:srgbClr val="A4A3A4"/>
          </p15:clr>
        </p15:guide>
        <p15:guide id="3" orient="horz" pos="4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0FAEE9-40BB-4377-9C44-27B781597763}" v="12" dt="2022-05-10T12:02:22.924"/>
    <p1510:client id="{B3D73C09-2302-4ED1-AA73-38ED3CEF9CBA}" v="47" dt="2022-05-10T09:55:18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48" autoAdjust="0"/>
  </p:normalViewPr>
  <p:slideViewPr>
    <p:cSldViewPr>
      <p:cViewPr varScale="1">
        <p:scale>
          <a:sx n="82" d="100"/>
          <a:sy n="82" d="100"/>
        </p:scale>
        <p:origin x="987" y="48"/>
      </p:cViewPr>
      <p:guideLst>
        <p:guide orient="horz" pos="1071"/>
        <p:guide pos="2925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Linkerhägner" userId="65bdfa629fb99e0a" providerId="LiveId" clId="{760FAEE9-40BB-4377-9C44-27B781597763}"/>
    <pc:docChg chg="undo custSel addSld delSld modSld modMainMaster">
      <pc:chgData name="Fabian Linkerhägner" userId="65bdfa629fb99e0a" providerId="LiveId" clId="{760FAEE9-40BB-4377-9C44-27B781597763}" dt="2022-05-10T12:02:46.546" v="1150" actId="20577"/>
      <pc:docMkLst>
        <pc:docMk/>
      </pc:docMkLst>
      <pc:sldChg chg="addSp delSp modSp mod modNotesTx">
        <pc:chgData name="Fabian Linkerhägner" userId="65bdfa629fb99e0a" providerId="LiveId" clId="{760FAEE9-40BB-4377-9C44-27B781597763}" dt="2022-05-10T11:14:12.542" v="664" actId="20577"/>
        <pc:sldMkLst>
          <pc:docMk/>
          <pc:sldMk cId="0" sldId="303"/>
        </pc:sldMkLst>
        <pc:graphicFrameChg chg="add del mod modGraphic">
          <ac:chgData name="Fabian Linkerhägner" userId="65bdfa629fb99e0a" providerId="LiveId" clId="{760FAEE9-40BB-4377-9C44-27B781597763}" dt="2022-05-10T10:12:40.678" v="43" actId="21"/>
          <ac:graphicFrameMkLst>
            <pc:docMk/>
            <pc:sldMk cId="0" sldId="303"/>
            <ac:graphicFrameMk id="6" creationId="{37960DB1-9C10-9E15-FC78-C52177BB9081}"/>
          </ac:graphicFrameMkLst>
        </pc:graphicFrameChg>
        <pc:picChg chg="add mod">
          <ac:chgData name="Fabian Linkerhägner" userId="65bdfa629fb99e0a" providerId="LiveId" clId="{760FAEE9-40BB-4377-9C44-27B781597763}" dt="2022-05-10T10:12:51.211" v="46" actId="1076"/>
          <ac:picMkLst>
            <pc:docMk/>
            <pc:sldMk cId="0" sldId="303"/>
            <ac:picMk id="2" creationId="{C43224E1-3CA8-7ACE-DCC2-BB0489C04E07}"/>
          </ac:picMkLst>
        </pc:picChg>
      </pc:sldChg>
      <pc:sldChg chg="modNotesTx">
        <pc:chgData name="Fabian Linkerhägner" userId="65bdfa629fb99e0a" providerId="LiveId" clId="{760FAEE9-40BB-4377-9C44-27B781597763}" dt="2022-05-10T11:10:18.645" v="301" actId="20577"/>
        <pc:sldMkLst>
          <pc:docMk/>
          <pc:sldMk cId="3119529612" sldId="316"/>
        </pc:sldMkLst>
      </pc:sldChg>
      <pc:sldChg chg="modNotesTx">
        <pc:chgData name="Fabian Linkerhägner" userId="65bdfa629fb99e0a" providerId="LiveId" clId="{760FAEE9-40BB-4377-9C44-27B781597763}" dt="2022-05-10T11:12:42.272" v="479" actId="20577"/>
        <pc:sldMkLst>
          <pc:docMk/>
          <pc:sldMk cId="3143191760" sldId="317"/>
        </pc:sldMkLst>
      </pc:sldChg>
      <pc:sldChg chg="modNotesTx">
        <pc:chgData name="Fabian Linkerhägner" userId="65bdfa629fb99e0a" providerId="LiveId" clId="{760FAEE9-40BB-4377-9C44-27B781597763}" dt="2022-05-10T11:24:45.363" v="1067" actId="20577"/>
        <pc:sldMkLst>
          <pc:docMk/>
          <pc:sldMk cId="925626329" sldId="318"/>
        </pc:sldMkLst>
      </pc:sldChg>
      <pc:sldChg chg="addSp delSp mod">
        <pc:chgData name="Fabian Linkerhägner" userId="65bdfa629fb99e0a" providerId="LiveId" clId="{760FAEE9-40BB-4377-9C44-27B781597763}" dt="2022-05-10T11:43:07.429" v="1101" actId="478"/>
        <pc:sldMkLst>
          <pc:docMk/>
          <pc:sldMk cId="820259506" sldId="321"/>
        </pc:sldMkLst>
        <pc:picChg chg="add del">
          <ac:chgData name="Fabian Linkerhägner" userId="65bdfa629fb99e0a" providerId="LiveId" clId="{760FAEE9-40BB-4377-9C44-27B781597763}" dt="2022-05-10T11:43:07.429" v="1101" actId="478"/>
          <ac:picMkLst>
            <pc:docMk/>
            <pc:sldMk cId="820259506" sldId="321"/>
            <ac:picMk id="4" creationId="{77AEAA34-2542-0CCB-BE27-1CAA0803B2CB}"/>
          </ac:picMkLst>
        </pc:picChg>
      </pc:sldChg>
      <pc:sldChg chg="del">
        <pc:chgData name="Fabian Linkerhägner" userId="65bdfa629fb99e0a" providerId="LiveId" clId="{760FAEE9-40BB-4377-9C44-27B781597763}" dt="2022-05-10T10:09:18.806" v="0" actId="47"/>
        <pc:sldMkLst>
          <pc:docMk/>
          <pc:sldMk cId="675468283" sldId="322"/>
        </pc:sldMkLst>
      </pc:sldChg>
      <pc:sldChg chg="addSp delSp modSp new mod">
        <pc:chgData name="Fabian Linkerhägner" userId="65bdfa629fb99e0a" providerId="LiveId" clId="{760FAEE9-40BB-4377-9C44-27B781597763}" dt="2022-05-10T11:36:43.173" v="1098"/>
        <pc:sldMkLst>
          <pc:docMk/>
          <pc:sldMk cId="2758520263" sldId="322"/>
        </pc:sldMkLst>
        <pc:spChg chg="del">
          <ac:chgData name="Fabian Linkerhägner" userId="65bdfa629fb99e0a" providerId="LiveId" clId="{760FAEE9-40BB-4377-9C44-27B781597763}" dt="2022-05-10T11:28:07.442" v="1069" actId="478"/>
          <ac:spMkLst>
            <pc:docMk/>
            <pc:sldMk cId="2758520263" sldId="322"/>
            <ac:spMk id="2" creationId="{430D52CF-B70A-5E46-2931-3776A100FEB3}"/>
          </ac:spMkLst>
        </pc:spChg>
        <pc:spChg chg="del">
          <ac:chgData name="Fabian Linkerhägner" userId="65bdfa629fb99e0a" providerId="LiveId" clId="{760FAEE9-40BB-4377-9C44-27B781597763}" dt="2022-05-10T11:28:07.442" v="1069" actId="478"/>
          <ac:spMkLst>
            <pc:docMk/>
            <pc:sldMk cId="2758520263" sldId="322"/>
            <ac:spMk id="3" creationId="{7D891EAB-24F1-589A-EA22-3716217E64C8}"/>
          </ac:spMkLst>
        </pc:spChg>
        <pc:spChg chg="add mod ord">
          <ac:chgData name="Fabian Linkerhägner" userId="65bdfa629fb99e0a" providerId="LiveId" clId="{760FAEE9-40BB-4377-9C44-27B781597763}" dt="2022-05-10T11:31:51.667" v="1088" actId="207"/>
          <ac:spMkLst>
            <pc:docMk/>
            <pc:sldMk cId="2758520263" sldId="322"/>
            <ac:spMk id="6" creationId="{43665740-694B-59A2-5C6E-6D9E1F43DDF4}"/>
          </ac:spMkLst>
        </pc:spChg>
        <pc:picChg chg="add mod">
          <ac:chgData name="Fabian Linkerhägner" userId="65bdfa629fb99e0a" providerId="LiveId" clId="{760FAEE9-40BB-4377-9C44-27B781597763}" dt="2022-05-10T11:36:43.173" v="1098"/>
          <ac:picMkLst>
            <pc:docMk/>
            <pc:sldMk cId="2758520263" sldId="322"/>
            <ac:picMk id="5" creationId="{2A52FBE3-EBC3-1F0D-BF1A-D373283BD68A}"/>
          </ac:picMkLst>
        </pc:picChg>
      </pc:sldChg>
      <pc:sldChg chg="modSp add del mod">
        <pc:chgData name="Fabian Linkerhägner" userId="65bdfa629fb99e0a" providerId="LiveId" clId="{760FAEE9-40BB-4377-9C44-27B781597763}" dt="2022-05-10T11:32:24.907" v="1097" actId="47"/>
        <pc:sldMkLst>
          <pc:docMk/>
          <pc:sldMk cId="2446324284" sldId="323"/>
        </pc:sldMkLst>
        <pc:picChg chg="mod">
          <ac:chgData name="Fabian Linkerhägner" userId="65bdfa629fb99e0a" providerId="LiveId" clId="{760FAEE9-40BB-4377-9C44-27B781597763}" dt="2022-05-10T11:29:40.498" v="1078" actId="14826"/>
          <ac:picMkLst>
            <pc:docMk/>
            <pc:sldMk cId="2446324284" sldId="323"/>
            <ac:picMk id="5" creationId="{2A52FBE3-EBC3-1F0D-BF1A-D373283BD68A}"/>
          </ac:picMkLst>
        </pc:picChg>
      </pc:sldChg>
      <pc:sldChg chg="add del">
        <pc:chgData name="Fabian Linkerhägner" userId="65bdfa629fb99e0a" providerId="LiveId" clId="{760FAEE9-40BB-4377-9C44-27B781597763}" dt="2022-05-10T11:32:11.635" v="1094" actId="47"/>
        <pc:sldMkLst>
          <pc:docMk/>
          <pc:sldMk cId="1386328944" sldId="324"/>
        </pc:sldMkLst>
      </pc:sldChg>
      <pc:sldChg chg="modSp add mod">
        <pc:chgData name="Fabian Linkerhägner" userId="65bdfa629fb99e0a" providerId="LiveId" clId="{760FAEE9-40BB-4377-9C44-27B781597763}" dt="2022-05-10T11:32:09.211" v="1093" actId="14826"/>
        <pc:sldMkLst>
          <pc:docMk/>
          <pc:sldMk cId="646789859" sldId="325"/>
        </pc:sldMkLst>
        <pc:picChg chg="mod">
          <ac:chgData name="Fabian Linkerhägner" userId="65bdfa629fb99e0a" providerId="LiveId" clId="{760FAEE9-40BB-4377-9C44-27B781597763}" dt="2022-05-10T11:32:09.211" v="1093" actId="14826"/>
          <ac:picMkLst>
            <pc:docMk/>
            <pc:sldMk cId="646789859" sldId="325"/>
            <ac:picMk id="5" creationId="{2A52FBE3-EBC3-1F0D-BF1A-D373283BD68A}"/>
          </ac:picMkLst>
        </pc:picChg>
      </pc:sldChg>
      <pc:sldChg chg="modSp add mod">
        <pc:chgData name="Fabian Linkerhägner" userId="65bdfa629fb99e0a" providerId="LiveId" clId="{760FAEE9-40BB-4377-9C44-27B781597763}" dt="2022-05-10T11:32:22.970" v="1096" actId="14826"/>
        <pc:sldMkLst>
          <pc:docMk/>
          <pc:sldMk cId="3944368969" sldId="326"/>
        </pc:sldMkLst>
        <pc:picChg chg="mod">
          <ac:chgData name="Fabian Linkerhägner" userId="65bdfa629fb99e0a" providerId="LiveId" clId="{760FAEE9-40BB-4377-9C44-27B781597763}" dt="2022-05-10T11:32:22.970" v="1096" actId="14826"/>
          <ac:picMkLst>
            <pc:docMk/>
            <pc:sldMk cId="3944368969" sldId="326"/>
            <ac:picMk id="5" creationId="{2A52FBE3-EBC3-1F0D-BF1A-D373283BD68A}"/>
          </ac:picMkLst>
        </pc:picChg>
      </pc:sldChg>
      <pc:sldChg chg="addSp delSp modSp add mod">
        <pc:chgData name="Fabian Linkerhägner" userId="65bdfa629fb99e0a" providerId="LiveId" clId="{760FAEE9-40BB-4377-9C44-27B781597763}" dt="2022-05-10T11:43:23.173" v="1112" actId="732"/>
        <pc:sldMkLst>
          <pc:docMk/>
          <pc:sldMk cId="2761829625" sldId="327"/>
        </pc:sldMkLst>
        <pc:spChg chg="mod">
          <ac:chgData name="Fabian Linkerhägner" userId="65bdfa629fb99e0a" providerId="LiveId" clId="{760FAEE9-40BB-4377-9C44-27B781597763}" dt="2022-05-10T11:43:15.499" v="1109" actId="1076"/>
          <ac:spMkLst>
            <pc:docMk/>
            <pc:sldMk cId="2761829625" sldId="327"/>
            <ac:spMk id="2" creationId="{00000000-0000-0000-0000-000000000000}"/>
          </ac:spMkLst>
        </pc:spChg>
        <pc:picChg chg="del">
          <ac:chgData name="Fabian Linkerhägner" userId="65bdfa629fb99e0a" providerId="LiveId" clId="{760FAEE9-40BB-4377-9C44-27B781597763}" dt="2022-05-10T11:43:10.600" v="1102" actId="21"/>
          <ac:picMkLst>
            <pc:docMk/>
            <pc:sldMk cId="2761829625" sldId="327"/>
            <ac:picMk id="4" creationId="{77AEAA34-2542-0CCB-BE27-1CAA0803B2CB}"/>
          </ac:picMkLst>
        </pc:picChg>
        <pc:picChg chg="add mod modCrop">
          <ac:chgData name="Fabian Linkerhägner" userId="65bdfa629fb99e0a" providerId="LiveId" clId="{760FAEE9-40BB-4377-9C44-27B781597763}" dt="2022-05-10T11:43:23.173" v="1112" actId="732"/>
          <ac:picMkLst>
            <pc:docMk/>
            <pc:sldMk cId="2761829625" sldId="327"/>
            <ac:picMk id="5" creationId="{0C3A4785-7569-8E86-379F-146A32D10B07}"/>
          </ac:picMkLst>
        </pc:picChg>
      </pc:sldChg>
      <pc:sldChg chg="addSp delSp modSp add mod">
        <pc:chgData name="Fabian Linkerhägner" userId="65bdfa629fb99e0a" providerId="LiveId" clId="{760FAEE9-40BB-4377-9C44-27B781597763}" dt="2022-05-10T12:02:46.546" v="1150" actId="20577"/>
        <pc:sldMkLst>
          <pc:docMk/>
          <pc:sldMk cId="436517328" sldId="328"/>
        </pc:sldMkLst>
        <pc:spChg chg="add mod">
          <ac:chgData name="Fabian Linkerhägner" userId="65bdfa629fb99e0a" providerId="LiveId" clId="{760FAEE9-40BB-4377-9C44-27B781597763}" dt="2022-05-10T12:02:46.546" v="1150" actId="20577"/>
          <ac:spMkLst>
            <pc:docMk/>
            <pc:sldMk cId="436517328" sldId="328"/>
            <ac:spMk id="3" creationId="{3AF17CA1-77D0-4089-5041-B1A26B0DB4E4}"/>
          </ac:spMkLst>
        </pc:spChg>
        <pc:picChg chg="del">
          <ac:chgData name="Fabian Linkerhägner" userId="65bdfa629fb99e0a" providerId="LiveId" clId="{760FAEE9-40BB-4377-9C44-27B781597763}" dt="2022-05-10T12:02:17.405" v="1114" actId="478"/>
          <ac:picMkLst>
            <pc:docMk/>
            <pc:sldMk cId="436517328" sldId="328"/>
            <ac:picMk id="5" creationId="{0C3A4785-7569-8E86-379F-146A32D10B07}"/>
          </ac:picMkLst>
        </pc:picChg>
      </pc:sldChg>
      <pc:sldMasterChg chg="modSp mod">
        <pc:chgData name="Fabian Linkerhägner" userId="65bdfa629fb99e0a" providerId="LiveId" clId="{760FAEE9-40BB-4377-9C44-27B781597763}" dt="2022-05-10T10:10:24.643" v="39" actId="20577"/>
        <pc:sldMasterMkLst>
          <pc:docMk/>
          <pc:sldMasterMk cId="0" sldId="2147483648"/>
        </pc:sldMasterMkLst>
        <pc:spChg chg="mod">
          <ac:chgData name="Fabian Linkerhägner" userId="65bdfa629fb99e0a" providerId="LiveId" clId="{760FAEE9-40BB-4377-9C44-27B781597763}" dt="2022-05-10T10:10:24.643" v="39" actId="20577"/>
          <ac:spMkLst>
            <pc:docMk/>
            <pc:sldMasterMk cId="0" sldId="2147483648"/>
            <ac:spMk id="10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4"/>
            <a:ext cx="3078639" cy="511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46" tIns="49525" rIns="99046" bIns="49525" numCol="1" anchor="t" anchorCtr="0" compatLnSpc="1"/>
          <a:lstStyle>
            <a:lvl1pPr defTabSz="990600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838" y="4"/>
            <a:ext cx="3078639" cy="511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46" tIns="49525" rIns="99046" bIns="49525" numCol="1" anchor="t" anchorCtr="0" compatLnSpc="1"/>
          <a:lstStyle>
            <a:lvl1pPr algn="r" defTabSz="990600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9938"/>
            <a:ext cx="5113337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089" y="4860928"/>
            <a:ext cx="5683886" cy="4605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46" tIns="49525" rIns="99046" bIns="49525" numCol="1" anchor="t" anchorCtr="0" compatLnSpc="1"/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853"/>
            <a:ext cx="3078639" cy="511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46" tIns="49525" rIns="99046" bIns="49525" numCol="1" anchor="b" anchorCtr="0" compatLnSpc="1"/>
          <a:lstStyle>
            <a:lvl1pPr defTabSz="990600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838" y="9721853"/>
            <a:ext cx="3078639" cy="511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46" tIns="49525" rIns="99046" bIns="49525" numCol="1" anchor="b" anchorCtr="0" compatLnSpc="1"/>
          <a:lstStyle>
            <a:lvl1pPr algn="r" defTabSz="990600">
              <a:defRPr sz="1300"/>
            </a:lvl1pPr>
          </a:lstStyle>
          <a:p>
            <a:pPr>
              <a:defRPr/>
            </a:pPr>
            <a:fld id="{E4AA6088-1FF0-4E53-845C-EFEDD1C948F8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>
      <a:spcBef>
        <a:spcPts val="0"/>
      </a:spcBef>
      <a:spcAft>
        <a:spcPts val="0"/>
      </a:spcAft>
      <a:defRPr sz="1200">
        <a:solidFill>
          <a:schemeClr val="tx1"/>
        </a:solidFill>
        <a:latin typeface="Arial" panose="020B0604020202020204"/>
        <a:ea typeface="+mn-ea"/>
        <a:cs typeface="+mn-cs"/>
      </a:defRPr>
    </a:lvl1pPr>
    <a:lvl2pPr marL="457200" algn="l">
      <a:spcBef>
        <a:spcPts val="0"/>
      </a:spcBef>
      <a:spcAft>
        <a:spcPts val="0"/>
      </a:spcAft>
      <a:defRPr sz="1200">
        <a:solidFill>
          <a:schemeClr val="tx1"/>
        </a:solidFill>
        <a:latin typeface="Arial" panose="020B0604020202020204"/>
        <a:ea typeface="+mn-ea"/>
        <a:cs typeface="+mn-cs"/>
      </a:defRPr>
    </a:lvl2pPr>
    <a:lvl3pPr marL="914400" algn="l">
      <a:spcBef>
        <a:spcPts val="0"/>
      </a:spcBef>
      <a:spcAft>
        <a:spcPts val="0"/>
      </a:spcAft>
      <a:defRPr sz="1200">
        <a:solidFill>
          <a:schemeClr val="tx1"/>
        </a:solidFill>
        <a:latin typeface="Arial" panose="020B0604020202020204"/>
        <a:ea typeface="+mn-ea"/>
        <a:cs typeface="+mn-cs"/>
      </a:defRPr>
    </a:lvl3pPr>
    <a:lvl4pPr marL="1371600" algn="l">
      <a:spcBef>
        <a:spcPts val="0"/>
      </a:spcBef>
      <a:spcAft>
        <a:spcPts val="0"/>
      </a:spcAft>
      <a:defRPr sz="1200">
        <a:solidFill>
          <a:schemeClr val="tx1"/>
        </a:solidFill>
        <a:latin typeface="Arial" panose="020B0604020202020204"/>
        <a:ea typeface="+mn-ea"/>
        <a:cs typeface="+mn-cs"/>
      </a:defRPr>
    </a:lvl4pPr>
    <a:lvl5pPr marL="1828800" algn="l">
      <a:spcBef>
        <a:spcPts val="0"/>
      </a:spcBef>
      <a:spcAft>
        <a:spcPts val="0"/>
      </a:spcAft>
      <a:defRPr sz="1200">
        <a:solidFill>
          <a:schemeClr val="tx1"/>
        </a:solidFill>
        <a:latin typeface="Arial" panose="020B0604020202020204"/>
        <a:ea typeface="+mn-ea"/>
        <a:cs typeface="+mn-cs"/>
      </a:defRPr>
    </a:lvl5pPr>
    <a:lvl6pPr marL="2285365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271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21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01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00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69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93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Class </a:t>
            </a:r>
            <a:r>
              <a:rPr lang="de-DE" dirty="0" err="1"/>
              <a:t>distribution</a:t>
            </a:r>
            <a:r>
              <a:rPr lang="de-DE" dirty="0"/>
              <a:t>: </a:t>
            </a:r>
            <a:r>
              <a:rPr lang="de-DE" dirty="0" err="1"/>
              <a:t>pie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pPr>
              <a:defRPr/>
            </a:pPr>
            <a:r>
              <a:rPr lang="de-DE" dirty="0" err="1"/>
              <a:t>Sptaial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(UCM: 30cm pp)</a:t>
            </a:r>
          </a:p>
          <a:p>
            <a:pPr>
              <a:defRPr/>
            </a:pP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RGB and MS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076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European Urban Atlas:  Mapping </a:t>
            </a:r>
            <a:r>
              <a:rPr lang="de-DE" dirty="0" err="1"/>
              <a:t>areas</a:t>
            </a:r>
            <a:r>
              <a:rPr lang="de-DE" dirty="0"/>
              <a:t> in </a:t>
            </a:r>
            <a:r>
              <a:rPr lang="de-DE" dirty="0" err="1"/>
              <a:t>europe</a:t>
            </a:r>
            <a:r>
              <a:rPr lang="de-DE" dirty="0"/>
              <a:t> with high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, </a:t>
            </a:r>
            <a:r>
              <a:rPr lang="de-DE" dirty="0" err="1"/>
              <a:t>Definitions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Urban Audit, </a:t>
            </a:r>
            <a:r>
              <a:rPr lang="de-DE" dirty="0" err="1"/>
              <a:t>cooperation</a:t>
            </a:r>
            <a:r>
              <a:rPr lang="de-DE" dirty="0"/>
              <a:t> of different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insitutions</a:t>
            </a:r>
            <a:r>
              <a:rPr lang="de-DE" dirty="0"/>
              <a:t> in </a:t>
            </a:r>
            <a:r>
              <a:rPr lang="de-DE" dirty="0" err="1"/>
              <a:t>europe</a:t>
            </a: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094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Distribution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even</a:t>
            </a:r>
            <a:endParaRPr lang="de-DE" dirty="0"/>
          </a:p>
          <a:p>
            <a:pPr>
              <a:defRPr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  <a:p>
            <a:pPr>
              <a:defRPr/>
            </a:pPr>
            <a:r>
              <a:rPr lang="de-DE" dirty="0"/>
              <a:t>Maybe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was </a:t>
            </a:r>
            <a:r>
              <a:rPr lang="de-DE" dirty="0" err="1"/>
              <a:t>easier</a:t>
            </a:r>
            <a:r>
              <a:rPr lang="de-DE" dirty="0"/>
              <a:t>?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10 Classes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5363" y="769938"/>
            <a:ext cx="5113337" cy="3835400"/>
          </a:xfrm>
        </p:spPr>
      </p:sp>
      <p:sp>
        <p:nvSpPr>
          <p:cNvPr id="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 err="1"/>
              <a:t>Researches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Technical University of Kaiserslautern, Germany</a:t>
            </a:r>
          </a:p>
          <a:p>
            <a:pPr>
              <a:defRPr/>
            </a:pP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, </a:t>
            </a:r>
            <a:r>
              <a:rPr lang="de-DE" dirty="0" err="1"/>
              <a:t>aquiring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intensive, not non-commercial,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to </a:t>
            </a:r>
            <a:r>
              <a:rPr lang="de-DE" dirty="0" err="1"/>
              <a:t>pay</a:t>
            </a:r>
            <a:endParaRPr lang="de-DE" dirty="0"/>
          </a:p>
          <a:p>
            <a:pPr>
              <a:defRPr/>
            </a:pPr>
            <a:r>
              <a:rPr lang="de-DE" dirty="0" err="1"/>
              <a:t>Wanting</a:t>
            </a:r>
            <a:r>
              <a:rPr lang="de-DE" dirty="0"/>
              <a:t> to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of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to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and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cover</a:t>
            </a:r>
            <a:endParaRPr lang="de-DE" dirty="0"/>
          </a:p>
          <a:p>
            <a:pPr>
              <a:defRPr/>
            </a:pPr>
            <a:r>
              <a:rPr lang="de-DE" dirty="0" err="1"/>
              <a:t>Defining</a:t>
            </a:r>
            <a:r>
              <a:rPr lang="de-DE" dirty="0"/>
              <a:t> </a:t>
            </a:r>
            <a:r>
              <a:rPr lang="de-DE" dirty="0" err="1"/>
              <a:t>performances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bands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4AA6088-1FF0-4E53-845C-EFEDD1C948F8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91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323850" y="3896965"/>
            <a:ext cx="8496300" cy="2434983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de-DE"/>
              <a:t>   </a:t>
            </a: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323850" y="6297617"/>
            <a:ext cx="8517271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831850" y="4356105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Titel der Präsentation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830265" y="5499105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Vorname, Nachname des Referenten, Datum</a:t>
            </a:r>
          </a:p>
        </p:txBody>
      </p:sp>
      <p:pic>
        <p:nvPicPr>
          <p:cNvPr id="10" name="Picture 13" descr="TUBS_CO_150dpi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3" y="761008"/>
            <a:ext cx="2517775" cy="939800"/>
          </a:xfrm>
          <a:prstGeom prst="rect">
            <a:avLst/>
          </a:prstGeom>
          <a:noFill/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88F65C-B5D2-F6E8-53C5-7147DAC5BD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0478" y="772325"/>
            <a:ext cx="1539672" cy="939800"/>
          </a:xfrm>
          <a:prstGeom prst="rect">
            <a:avLst/>
          </a:prstGeom>
        </p:spPr>
      </p:pic>
    </p:spTree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orient="horz" pos="482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IfN-Gliederungs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5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</a:ln>
        </p:spPr>
        <p:txBody>
          <a:bodyPr wrap="none" anchor="ctr"/>
          <a:lstStyle/>
          <a:p>
            <a:pPr algn="ctr">
              <a:defRPr/>
            </a:pPr>
            <a:endParaRPr lang="de-DE">
              <a:solidFill>
                <a:schemeClr val="accent2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23850" y="111129"/>
            <a:ext cx="8483602" cy="708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 dirty="0"/>
              <a:t>Gliederung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323849" y="1412875"/>
            <a:ext cx="8496301" cy="424815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1800"/>
            </a:lvl1pPr>
            <a:lvl2pPr marL="575945">
              <a:buClrTx/>
              <a:defRPr sz="1800"/>
            </a:lvl2pPr>
          </a:lstStyle>
          <a:p>
            <a:pPr lvl="0">
              <a:defRPr/>
            </a:pPr>
            <a:r>
              <a:rPr lang="de-DE"/>
              <a:t>Abschnitt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0">
              <a:defRPr/>
            </a:pPr>
            <a:endParaRPr lang="de-DE"/>
          </a:p>
        </p:txBody>
      </p:sp>
    </p:spTree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204" userDrawn="1">
          <p15:clr>
            <a:srgbClr val="FBAE40"/>
          </p15:clr>
        </p15:guide>
        <p15:guide id="2" pos="5556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56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323850" y="111129"/>
            <a:ext cx="8483602" cy="708025"/>
          </a:xfrm>
        </p:spPr>
        <p:txBody>
          <a:bodyPr/>
          <a:lstStyle/>
          <a:p>
            <a:pPr>
              <a:defRPr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85E65AE-E270-BE62-255D-E87CFC587E8C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23849" y="1412875"/>
            <a:ext cx="8496301" cy="424815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1800"/>
            </a:lvl1pPr>
            <a:lvl2pPr marL="575945">
              <a:buClrTx/>
              <a:defRPr sz="1800"/>
            </a:lvl2pPr>
          </a:lstStyle>
          <a:p>
            <a:pPr lvl="0">
              <a:defRPr/>
            </a:pPr>
            <a:r>
              <a:rPr lang="de-DE"/>
              <a:t>Abschnitt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0">
              <a:defRPr/>
            </a:pPr>
            <a:endParaRPr lang="de-DE"/>
          </a:p>
        </p:txBody>
      </p:sp>
    </p:spTree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5556" userDrawn="1">
          <p15:clr>
            <a:srgbClr val="FBAE40"/>
          </p15:clr>
        </p15:guide>
        <p15:guide id="2" pos="204" userDrawn="1">
          <p15:clr>
            <a:srgbClr val="FBAE40"/>
          </p15:clr>
        </p15:guide>
        <p15:guide id="3" orient="horz" pos="3566" userDrawn="1">
          <p15:clr>
            <a:srgbClr val="FBAE40"/>
          </p15:clr>
        </p15:guide>
        <p15:guide id="4" orient="horz" pos="89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fN-Danksagungs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>
            <a:spLocks noAdjustHandles="1"/>
          </p:cNvSpPr>
          <p:nvPr userDrawn="1"/>
        </p:nvSpPr>
        <p:spPr bwMode="auto">
          <a:xfrm>
            <a:off x="539751" y="1600204"/>
            <a:ext cx="6946900" cy="1200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de-DE" sz="36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6" name="Textfeld 5"/>
          <p:cNvSpPr>
            <a:spLocks noAdjustHandles="1"/>
          </p:cNvSpPr>
          <p:nvPr userDrawn="1"/>
        </p:nvSpPr>
        <p:spPr bwMode="auto">
          <a:xfrm>
            <a:off x="539751" y="4695827"/>
            <a:ext cx="7927974" cy="116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0" marR="0" lvl="0" indent="0" algn="l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000" b="0" i="0" u="none" strike="noStrike" cap="none" spc="0">
              <a:ln>
                <a:noFill/>
              </a:ln>
              <a:solidFill>
                <a:srgbClr val="000000"/>
              </a:solidFill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" name="Gruppieren 8"/>
          <p:cNvGrpSpPr/>
          <p:nvPr userDrawn="1"/>
        </p:nvGrpSpPr>
        <p:grpSpPr bwMode="auto">
          <a:xfrm>
            <a:off x="0" y="5915029"/>
            <a:ext cx="9144000" cy="652463"/>
            <a:chOff x="0" y="5915025"/>
            <a:chExt cx="9144000" cy="652463"/>
          </a:xfrm>
        </p:grpSpPr>
        <p:sp>
          <p:nvSpPr>
            <p:cNvPr id="8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pic>
          <p:nvPicPr>
            <p:cNvPr id="9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2"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echteck 10"/>
          <p:cNvSpPr/>
          <p:nvPr userDrawn="1"/>
        </p:nvSpPr>
        <p:spPr bwMode="auto">
          <a:xfrm>
            <a:off x="1821601" y="6141601"/>
            <a:ext cx="5245950" cy="425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9"/>
          <p:cNvSpPr/>
          <p:nvPr userDrawn="1"/>
        </p:nvSpPr>
        <p:spPr bwMode="auto">
          <a:xfrm>
            <a:off x="2240701" y="6104873"/>
            <a:ext cx="5245950" cy="14966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863599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</a:ln>
        </p:spPr>
        <p:txBody>
          <a:bodyPr wrap="none" anchor="ctr"/>
          <a:lstStyle/>
          <a:p>
            <a:pPr algn="ctr">
              <a:defRPr/>
            </a:pPr>
            <a:endParaRPr lang="de-DE">
              <a:solidFill>
                <a:schemeClr val="accent2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2" y="111129"/>
            <a:ext cx="837565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b" anchorCtr="0" compatLnSpc="1"/>
          <a:lstStyle/>
          <a:p>
            <a:pPr lvl="0"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2" y="1042991"/>
            <a:ext cx="8375650" cy="4772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>
              <a:defRPr/>
            </a:pPr>
            <a:r>
              <a:rPr lang="de-DE"/>
              <a:t>Mastertextformat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grpSp>
        <p:nvGrpSpPr>
          <p:cNvPr id="7" name="Gruppieren 9"/>
          <p:cNvGrpSpPr/>
          <p:nvPr userDrawn="1"/>
        </p:nvGrpSpPr>
        <p:grpSpPr bwMode="auto">
          <a:xfrm>
            <a:off x="0" y="5915029"/>
            <a:ext cx="9144000" cy="652463"/>
            <a:chOff x="0" y="5915025"/>
            <a:chExt cx="9144000" cy="652463"/>
          </a:xfrm>
        </p:grpSpPr>
        <p:sp>
          <p:nvSpPr>
            <p:cNvPr id="8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pic>
          <p:nvPicPr>
            <p:cNvPr id="9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6"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feld 12"/>
          <p:cNvSpPr>
            <a:spLocks noAdjustHandles="1"/>
          </p:cNvSpPr>
          <p:nvPr userDrawn="1"/>
        </p:nvSpPr>
        <p:spPr bwMode="auto">
          <a:xfrm>
            <a:off x="1821601" y="6141606"/>
            <a:ext cx="5784809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altLang="de-DE" sz="800" dirty="0">
                <a:sym typeface="+mn-ea"/>
              </a:rPr>
              <a:t>10.05.2022| Cheng, Linkerhägner | </a:t>
            </a:r>
            <a:r>
              <a:rPr lang="en-US" altLang="de-DE" sz="800" dirty="0" err="1">
                <a:sym typeface="+mn-ea"/>
              </a:rPr>
              <a:t>EuroSAT</a:t>
            </a:r>
            <a:r>
              <a:rPr lang="en-US" altLang="de-DE" sz="800" dirty="0">
                <a:sym typeface="+mn-ea"/>
              </a:rPr>
              <a:t> dataset </a:t>
            </a:r>
            <a:endParaRPr lang="de-DE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>
        <a:spcBef>
          <a:spcPts val="0"/>
        </a:spcBef>
        <a:spcAft>
          <a:spcPts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>
        <a:spcBef>
          <a:spcPts val="0"/>
        </a:spcBef>
        <a:spcAft>
          <a:spcPts val="0"/>
        </a:spcAft>
        <a:defRPr sz="2200" b="1">
          <a:solidFill>
            <a:schemeClr val="tx1"/>
          </a:solidFill>
          <a:latin typeface="Arial" panose="020B0604020202020204"/>
        </a:defRPr>
      </a:lvl2pPr>
      <a:lvl3pPr algn="l">
        <a:spcBef>
          <a:spcPts val="0"/>
        </a:spcBef>
        <a:spcAft>
          <a:spcPts val="0"/>
        </a:spcAft>
        <a:defRPr sz="2200" b="1">
          <a:solidFill>
            <a:schemeClr val="tx1"/>
          </a:solidFill>
          <a:latin typeface="Arial" panose="020B0604020202020204"/>
        </a:defRPr>
      </a:lvl3pPr>
      <a:lvl4pPr algn="l">
        <a:spcBef>
          <a:spcPts val="0"/>
        </a:spcBef>
        <a:spcAft>
          <a:spcPts val="0"/>
        </a:spcAft>
        <a:defRPr sz="2200" b="1">
          <a:solidFill>
            <a:schemeClr val="tx1"/>
          </a:solidFill>
          <a:latin typeface="Arial" panose="020B0604020202020204"/>
        </a:defRPr>
      </a:lvl4pPr>
      <a:lvl5pPr algn="l">
        <a:spcBef>
          <a:spcPts val="0"/>
        </a:spcBef>
        <a:spcAft>
          <a:spcPts val="0"/>
        </a:spcAft>
        <a:defRPr sz="2200" b="1">
          <a:solidFill>
            <a:schemeClr val="tx1"/>
          </a:solidFill>
          <a:latin typeface="Arial" panose="020B0604020202020204"/>
        </a:defRPr>
      </a:lvl5pPr>
      <a:lvl6pPr marL="457200" algn="l">
        <a:spcBef>
          <a:spcPts val="0"/>
        </a:spcBef>
        <a:spcAft>
          <a:spcPts val="0"/>
        </a:spcAft>
        <a:defRPr sz="2200" b="1">
          <a:solidFill>
            <a:schemeClr val="tx1"/>
          </a:solidFill>
          <a:latin typeface="Arial" panose="020B0604020202020204"/>
        </a:defRPr>
      </a:lvl6pPr>
      <a:lvl7pPr marL="914400" algn="l">
        <a:spcBef>
          <a:spcPts val="0"/>
        </a:spcBef>
        <a:spcAft>
          <a:spcPts val="0"/>
        </a:spcAft>
        <a:defRPr sz="2200" b="1">
          <a:solidFill>
            <a:schemeClr val="tx1"/>
          </a:solidFill>
          <a:latin typeface="Arial" panose="020B0604020202020204"/>
        </a:defRPr>
      </a:lvl7pPr>
      <a:lvl8pPr marL="1371600" algn="l">
        <a:spcBef>
          <a:spcPts val="0"/>
        </a:spcBef>
        <a:spcAft>
          <a:spcPts val="0"/>
        </a:spcAft>
        <a:defRPr sz="2200" b="1">
          <a:solidFill>
            <a:schemeClr val="tx1"/>
          </a:solidFill>
          <a:latin typeface="Arial" panose="020B0604020202020204"/>
        </a:defRPr>
      </a:lvl8pPr>
      <a:lvl9pPr marL="1828800" algn="l">
        <a:spcBef>
          <a:spcPts val="0"/>
        </a:spcBef>
        <a:spcAft>
          <a:spcPts val="0"/>
        </a:spcAft>
        <a:defRPr sz="2200" b="1">
          <a:solidFill>
            <a:schemeClr val="tx1"/>
          </a:solidFill>
          <a:latin typeface="Arial" panose="020B0604020202020204"/>
        </a:defRPr>
      </a:lvl9pPr>
    </p:titleStyle>
    <p:bodyStyle>
      <a:lvl1pPr algn="l">
        <a:spcBef>
          <a:spcPts val="0"/>
        </a:spcBef>
        <a:spcAft>
          <a:spcPts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595" algn="l">
        <a:spcBef>
          <a:spcPts val="0"/>
        </a:spcBef>
        <a:spcAft>
          <a:spcPts val="0"/>
        </a:spcAft>
        <a:buClr>
          <a:schemeClr val="tx1"/>
        </a:buClr>
        <a:buFont typeface="Wingdings" panose="05000000000000000000"/>
        <a:buChar char="§"/>
        <a:defRPr sz="1600">
          <a:solidFill>
            <a:schemeClr val="tx1"/>
          </a:solidFill>
          <a:latin typeface="+mn-lt"/>
        </a:defRPr>
      </a:lvl2pPr>
      <a:lvl3pPr marL="361950" indent="-169545" algn="l">
        <a:spcBef>
          <a:spcPts val="0"/>
        </a:spcBef>
        <a:spcAft>
          <a:spcPts val="0"/>
        </a:spcAft>
        <a:buClr>
          <a:schemeClr val="tx1"/>
        </a:buClr>
        <a:buFont typeface="Wingdings" panose="05000000000000000000"/>
        <a:buChar char="§"/>
        <a:defRPr sz="1600">
          <a:solidFill>
            <a:schemeClr val="tx1"/>
          </a:solidFill>
          <a:latin typeface="+mn-lt"/>
        </a:defRPr>
      </a:lvl3pPr>
      <a:lvl4pPr marL="542925" indent="-179070" algn="l">
        <a:spcBef>
          <a:spcPts val="0"/>
        </a:spcBef>
        <a:spcAft>
          <a:spcPts val="0"/>
        </a:spcAft>
        <a:buClr>
          <a:schemeClr val="tx1"/>
        </a:buClr>
        <a:buFont typeface="Wingdings" panose="05000000000000000000"/>
        <a:buChar char="§"/>
        <a:defRPr sz="1600">
          <a:solidFill>
            <a:schemeClr val="tx1"/>
          </a:solidFill>
          <a:latin typeface="+mn-lt"/>
        </a:defRPr>
      </a:lvl4pPr>
      <a:lvl5pPr marL="742950" indent="-198120" algn="l">
        <a:spcBef>
          <a:spcPts val="0"/>
        </a:spcBef>
        <a:spcAft>
          <a:spcPts val="0"/>
        </a:spcAft>
        <a:buClr>
          <a:schemeClr val="tx1"/>
        </a:buClr>
        <a:buFont typeface="Wingdings" panose="05000000000000000000"/>
        <a:buChar char="§"/>
        <a:defRPr sz="1600">
          <a:solidFill>
            <a:schemeClr val="tx1"/>
          </a:solidFill>
          <a:latin typeface="+mn-lt"/>
        </a:defRPr>
      </a:lvl5pPr>
      <a:lvl6pPr marL="1200150" indent="-198120" algn="l">
        <a:spcBef>
          <a:spcPts val="0"/>
        </a:spcBef>
        <a:spcAft>
          <a:spcPts val="0"/>
        </a:spcAft>
        <a:buFont typeface="Wingdings" panose="05000000000000000000"/>
        <a:buChar char="§"/>
        <a:defRPr sz="1600">
          <a:solidFill>
            <a:schemeClr val="tx1"/>
          </a:solidFill>
          <a:latin typeface="+mn-lt"/>
        </a:defRPr>
      </a:lvl6pPr>
      <a:lvl7pPr marL="1657350" indent="-198120" algn="l">
        <a:spcBef>
          <a:spcPts val="0"/>
        </a:spcBef>
        <a:spcAft>
          <a:spcPts val="0"/>
        </a:spcAft>
        <a:buFont typeface="Wingdings" panose="05000000000000000000"/>
        <a:buChar char="§"/>
        <a:defRPr sz="1600">
          <a:solidFill>
            <a:schemeClr val="tx1"/>
          </a:solidFill>
          <a:latin typeface="+mn-lt"/>
        </a:defRPr>
      </a:lvl7pPr>
      <a:lvl8pPr marL="2114550" indent="-198120" algn="l">
        <a:spcBef>
          <a:spcPts val="0"/>
        </a:spcBef>
        <a:spcAft>
          <a:spcPts val="0"/>
        </a:spcAft>
        <a:buFont typeface="Wingdings" panose="05000000000000000000"/>
        <a:buChar char="§"/>
        <a:defRPr sz="1600">
          <a:solidFill>
            <a:schemeClr val="tx1"/>
          </a:solidFill>
          <a:latin typeface="+mn-lt"/>
        </a:defRPr>
      </a:lvl8pPr>
      <a:lvl9pPr marL="2571750" indent="-198120" algn="l">
        <a:spcBef>
          <a:spcPts val="0"/>
        </a:spcBef>
        <a:spcAft>
          <a:spcPts val="0"/>
        </a:spcAft>
        <a:buFont typeface="Wingdings" panose="05000000000000000000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elber/EuroSA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arxiv.org/abs/1709.0002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8"/>
          <p:cNvSpPr>
            <a:spLocks noGrp="1"/>
          </p:cNvSpPr>
          <p:nvPr>
            <p:ph type="ctrTitle"/>
          </p:nvPr>
        </p:nvSpPr>
        <p:spPr bwMode="auto">
          <a:xfrm>
            <a:off x="539552" y="4653136"/>
            <a:ext cx="7772400" cy="873125"/>
          </a:xfrm>
        </p:spPr>
        <p:txBody>
          <a:bodyPr/>
          <a:lstStyle/>
          <a:p>
            <a:pPr>
              <a:defRPr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The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EuroSAT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dataset</a:t>
            </a:r>
            <a:br>
              <a:rPr lang="en-GB" b="1" dirty="0">
                <a:latin typeface="Avenir Next LT Pro" panose="020B0504020202020204" pitchFamily="34" charset="0"/>
              </a:rPr>
            </a:br>
            <a:br>
              <a:rPr lang="en-US" b="0" dirty="0">
                <a:latin typeface="Avenir Next LT Pro" panose="020B0504020202020204" pitchFamily="34" charset="0"/>
              </a:rPr>
            </a:b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Untertitel 7"/>
          <p:cNvSpPr>
            <a:spLocks noGrp="1"/>
          </p:cNvSpPr>
          <p:nvPr>
            <p:ph type="subTitle" idx="1"/>
          </p:nvPr>
        </p:nvSpPr>
        <p:spPr bwMode="auto">
          <a:xfrm>
            <a:off x="539552" y="5661248"/>
            <a:ext cx="7747000" cy="6032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venir Next LT Pro" panose="020B0504020202020204" pitchFamily="34" charset="0"/>
              </a:rPr>
              <a:t>Yu-</a:t>
            </a:r>
            <a:r>
              <a:rPr lang="en-US" dirty="0" err="1">
                <a:latin typeface="Avenir Next LT Pro" panose="020B0504020202020204" pitchFamily="34" charset="0"/>
              </a:rPr>
              <a:t>Chuan</a:t>
            </a:r>
            <a:r>
              <a:rPr lang="en-US" dirty="0">
                <a:latin typeface="Avenir Next LT Pro" panose="020B0504020202020204" pitchFamily="34" charset="0"/>
              </a:rPr>
              <a:t> Cheng</a:t>
            </a:r>
          </a:p>
          <a:p>
            <a:pPr>
              <a:defRPr/>
            </a:pPr>
            <a:r>
              <a:rPr lang="en-US" dirty="0">
                <a:latin typeface="Avenir Next LT Pro" panose="020B0504020202020204" pitchFamily="34" charset="0"/>
              </a:rPr>
              <a:t>Fabian </a:t>
            </a:r>
            <a:r>
              <a:rPr lang="en-US" dirty="0" err="1">
                <a:latin typeface="Avenir Next LT Pro" panose="020B0504020202020204" pitchFamily="34" charset="0"/>
              </a:rPr>
              <a:t>Linkerh</a:t>
            </a:r>
            <a:r>
              <a:rPr lang="de-DE" altLang="en-US" dirty="0" err="1">
                <a:latin typeface="Avenir Next LT Pro" panose="020B0504020202020204" pitchFamily="34" charset="0"/>
              </a:rPr>
              <a:t>ägner</a:t>
            </a:r>
            <a:br>
              <a:rPr lang="en-US" dirty="0">
                <a:latin typeface="Avenir Next LT Pro" panose="020B0504020202020204" pitchFamily="34" charset="0"/>
              </a:rPr>
            </a:br>
            <a:endParaRPr lang="en-US" dirty="0">
              <a:latin typeface="Avenir Next LT Pro" panose="020B05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272745A-B060-8024-D99D-1D427ADF9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304" y="767376"/>
            <a:ext cx="1540545" cy="933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64909" y="1412876"/>
            <a:ext cx="8455241" cy="4248150"/>
          </a:xfrm>
        </p:spPr>
        <p:txBody>
          <a:bodyPr/>
          <a:lstStyle/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de-DE" b="1" dirty="0" err="1">
                <a:latin typeface="Avenir Next LT Pro" panose="020B0504020202020204" pitchFamily="34" charset="0"/>
                <a:ea typeface="+mn-ea"/>
                <a:cs typeface="+mn-cs"/>
                <a:sym typeface="+mn-ea"/>
              </a:rPr>
              <a:t>Why</a:t>
            </a:r>
            <a:r>
              <a:rPr lang="de-DE" b="1" dirty="0">
                <a:latin typeface="Avenir Next LT Pro" panose="020B0504020202020204" pitchFamily="34" charset="0"/>
                <a:ea typeface="+mn-ea"/>
                <a:cs typeface="+mn-cs"/>
                <a:sym typeface="+mn-ea"/>
              </a:rPr>
              <a:t> 10 </a:t>
            </a:r>
            <a:r>
              <a:rPr lang="de-DE" b="1" dirty="0" err="1">
                <a:latin typeface="Avenir Next LT Pro" panose="020B0504020202020204" pitchFamily="34" charset="0"/>
                <a:ea typeface="+mn-ea"/>
                <a:cs typeface="+mn-cs"/>
                <a:sym typeface="+mn-ea"/>
              </a:rPr>
              <a:t>classes</a:t>
            </a:r>
            <a:r>
              <a:rPr lang="de-DE" b="1" dirty="0">
                <a:latin typeface="Avenir Next LT Pro" panose="020B0504020202020204" pitchFamily="34" charset="0"/>
                <a:ea typeface="+mn-ea"/>
                <a:cs typeface="+mn-cs"/>
                <a:sym typeface="+mn-ea"/>
              </a:rPr>
              <a:t>?</a:t>
            </a:r>
            <a:endParaRPr lang="de-DE" b="1" dirty="0">
              <a:latin typeface="Avenir Next LT Pro" panose="020B0504020202020204" pitchFamily="34" charset="0"/>
              <a:sym typeface="+mn-ea"/>
            </a:endParaRPr>
          </a:p>
          <a:p>
            <a:pPr lvl="2" indent="0">
              <a:buNone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classes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based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on European Urban Atlas</a:t>
            </a: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spatial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resolution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: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classifier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must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be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able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to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differentiate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Intra-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class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variance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: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seasonal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and regional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changes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(e.g., </a:t>
            </a:r>
            <a:r>
              <a:rPr lang="de-DE" i="1" dirty="0" err="1">
                <a:latin typeface="Avenir Next LT Pro" panose="020B0504020202020204" pitchFamily="34" charset="0"/>
                <a:sym typeface="+mn-ea"/>
              </a:rPr>
              <a:t>crops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)</a:t>
            </a:r>
          </a:p>
          <a:p>
            <a:pPr marL="476250" lvl="1" indent="-285750">
              <a:buFont typeface="Calibri" panose="020F0502020204030204" pitchFamily="34" charset="0"/>
              <a:buChar char="→"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476250" lvl="1" indent="-285750">
              <a:buFont typeface="Calibri" panose="020F0502020204030204" pitchFamily="34" charset="0"/>
              <a:buChar char="→"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Why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RGB and MS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version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?</a:t>
            </a:r>
          </a:p>
          <a:p>
            <a:pPr marL="271463" lvl="1" indent="-271463">
              <a:buFont typeface="Calibri" panose="020F0502020204030204" pitchFamily="34" charset="0"/>
              <a:buChar char="→"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</a:rPr>
              <a:t>RGB </a:t>
            </a:r>
            <a:r>
              <a:rPr lang="de-DE" dirty="0" err="1">
                <a:latin typeface="Avenir Next LT Pro" panose="020B0504020202020204" pitchFamily="34" charset="0"/>
              </a:rPr>
              <a:t>for</a:t>
            </a:r>
            <a:r>
              <a:rPr lang="de-DE" dirty="0">
                <a:latin typeface="Avenir Next LT Pro" panose="020B0504020202020204" pitchFamily="34" charset="0"/>
              </a:rPr>
              <a:t> </a:t>
            </a:r>
            <a:r>
              <a:rPr lang="de-DE" dirty="0" err="1">
                <a:latin typeface="Avenir Next LT Pro" panose="020B0504020202020204" pitchFamily="34" charset="0"/>
              </a:rPr>
              <a:t>comparative</a:t>
            </a:r>
            <a:r>
              <a:rPr lang="de-DE" dirty="0">
                <a:latin typeface="Avenir Next LT Pro" panose="020B0504020202020204" pitchFamily="34" charset="0"/>
              </a:rPr>
              <a:t> </a:t>
            </a:r>
            <a:r>
              <a:rPr lang="de-DE" dirty="0" err="1">
                <a:latin typeface="Avenir Next LT Pro" panose="020B0504020202020204" pitchFamily="34" charset="0"/>
              </a:rPr>
              <a:t>evaluation</a:t>
            </a:r>
            <a:r>
              <a:rPr lang="de-DE" dirty="0">
                <a:latin typeface="Avenir Next LT Pro" panose="020B0504020202020204" pitchFamily="34" charset="0"/>
              </a:rPr>
              <a:t> </a:t>
            </a:r>
            <a:r>
              <a:rPr lang="de-DE" dirty="0" err="1">
                <a:latin typeface="Avenir Next LT Pro" panose="020B0504020202020204" pitchFamily="34" charset="0"/>
              </a:rPr>
              <a:t>purposes</a:t>
            </a:r>
            <a:endParaRPr lang="de-DE" dirty="0">
              <a:latin typeface="Avenir Next LT Pro" panose="020B0504020202020204" pitchFamily="34" charset="0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</a:rPr>
              <a:t>most</a:t>
            </a:r>
            <a:r>
              <a:rPr lang="de-DE" dirty="0">
                <a:latin typeface="Avenir Next LT Pro" panose="020B0504020202020204" pitchFamily="34" charset="0"/>
              </a:rPr>
              <a:t> of </a:t>
            </a:r>
            <a:r>
              <a:rPr lang="de-DE" dirty="0" err="1">
                <a:latin typeface="Avenir Next LT Pro" panose="020B0504020202020204" pitchFamily="34" charset="0"/>
              </a:rPr>
              <a:t>arial</a:t>
            </a:r>
            <a:r>
              <a:rPr lang="de-DE" dirty="0">
                <a:latin typeface="Avenir Next LT Pro" panose="020B0504020202020204" pitchFamily="34" charset="0"/>
              </a:rPr>
              <a:t> and </a:t>
            </a:r>
            <a:r>
              <a:rPr lang="de-DE" dirty="0" err="1">
                <a:latin typeface="Avenir Next LT Pro" panose="020B0504020202020204" pitchFamily="34" charset="0"/>
              </a:rPr>
              <a:t>satellite</a:t>
            </a:r>
            <a:r>
              <a:rPr lang="de-DE" dirty="0">
                <a:latin typeface="Avenir Next LT Pro" panose="020B0504020202020204" pitchFamily="34" charset="0"/>
              </a:rPr>
              <a:t> </a:t>
            </a:r>
            <a:r>
              <a:rPr lang="de-DE" dirty="0" err="1">
                <a:latin typeface="Avenir Next LT Pro" panose="020B0504020202020204" pitchFamily="34" charset="0"/>
              </a:rPr>
              <a:t>image</a:t>
            </a:r>
            <a:r>
              <a:rPr lang="de-DE" dirty="0">
                <a:latin typeface="Avenir Next LT Pro" panose="020B0504020202020204" pitchFamily="34" charset="0"/>
              </a:rPr>
              <a:t> </a:t>
            </a:r>
            <a:r>
              <a:rPr lang="de-DE" dirty="0" err="1">
                <a:latin typeface="Avenir Next LT Pro" panose="020B0504020202020204" pitchFamily="34" charset="0"/>
              </a:rPr>
              <a:t>datasets</a:t>
            </a:r>
            <a:r>
              <a:rPr lang="de-DE" dirty="0">
                <a:latin typeface="Avenir Next LT Pro" panose="020B0504020202020204" pitchFamily="34" charset="0"/>
              </a:rPr>
              <a:t> </a:t>
            </a:r>
            <a:br>
              <a:rPr lang="de-DE" dirty="0">
                <a:latin typeface="Avenir Next LT Pro" panose="020B0504020202020204" pitchFamily="34" charset="0"/>
              </a:rPr>
            </a:br>
            <a:r>
              <a:rPr lang="de-DE" dirty="0" err="1">
                <a:latin typeface="Avenir Next LT Pro" panose="020B0504020202020204" pitchFamily="34" charset="0"/>
              </a:rPr>
              <a:t>cover</a:t>
            </a:r>
            <a:r>
              <a:rPr lang="de-DE" dirty="0">
                <a:latin typeface="Avenir Next LT Pro" panose="020B0504020202020204" pitchFamily="34" charset="0"/>
              </a:rPr>
              <a:t> RGB bands</a:t>
            </a:r>
            <a:endParaRPr lang="en-GB" dirty="0"/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MS: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each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spectral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band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can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be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used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br>
              <a:rPr lang="de-DE" dirty="0">
                <a:latin typeface="Avenir Next LT Pro" panose="020B0504020202020204" pitchFamily="34" charset="0"/>
                <a:sym typeface="+mn-ea"/>
              </a:rPr>
            </a:br>
            <a:r>
              <a:rPr lang="de-DE" dirty="0" err="1">
                <a:latin typeface="Avenir Next LT Pro" panose="020B0504020202020204" pitchFamily="34" charset="0"/>
                <a:sym typeface="+mn-ea"/>
              </a:rPr>
              <a:t>for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specific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task</a:t>
            </a:r>
            <a:endParaRPr lang="de-DE" dirty="0">
              <a:sym typeface="+mn-ea"/>
            </a:endParaRPr>
          </a:p>
          <a:p>
            <a:pPr lvl="2" indent="0">
              <a:buNone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  <a:p>
            <a:pPr marL="647700" lvl="2" indent="-285750">
              <a:buFont typeface="Arial" panose="020B0604020202020204" pitchFamily="34" charset="0"/>
              <a:buChar char="•"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8A53CC7-F7A5-DD27-05CF-7DB5910AC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1129"/>
            <a:ext cx="8483602" cy="70802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EuroSAT</a:t>
            </a:r>
            <a:r>
              <a:rPr lang="en-US" dirty="0"/>
              <a:t> dataset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0A25158-1A15-7FB1-7214-EDEA3DF1FD1E}"/>
              </a:ext>
            </a:extLst>
          </p:cNvPr>
          <p:cNvGrpSpPr/>
          <p:nvPr/>
        </p:nvGrpSpPr>
        <p:grpSpPr>
          <a:xfrm>
            <a:off x="5868144" y="3068960"/>
            <a:ext cx="2664296" cy="2718721"/>
            <a:chOff x="5796136" y="2852936"/>
            <a:chExt cx="2705772" cy="286411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54A201B-91D3-9808-A5FB-71023CC3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3068960"/>
              <a:ext cx="2705772" cy="2199273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95B65EE-6FC5-DB20-BD19-1C3D98E72B33}"/>
                </a:ext>
              </a:extLst>
            </p:cNvPr>
            <p:cNvSpPr txBox="1"/>
            <p:nvPr/>
          </p:nvSpPr>
          <p:spPr>
            <a:xfrm>
              <a:off x="5888882" y="5182063"/>
              <a:ext cx="2520280" cy="534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latin typeface="Avenir Next LT Pro" panose="020B0504020202020204" pitchFamily="34" charset="0"/>
                </a:rPr>
                <a:t>source: https://doi.org/10.48550/arXiv.1709.00029</a:t>
              </a:r>
            </a:p>
            <a:p>
              <a:endParaRPr lang="en-GB" sz="9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1A44F93-7535-C6D9-A430-307A547C80AC}"/>
                </a:ext>
              </a:extLst>
            </p:cNvPr>
            <p:cNvSpPr txBox="1"/>
            <p:nvPr/>
          </p:nvSpPr>
          <p:spPr bwMode="auto">
            <a:xfrm>
              <a:off x="5888882" y="2852936"/>
              <a:ext cx="25202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>
                  <a:latin typeface="Avenir Next LT Pro" panose="020B0504020202020204" pitchFamily="34" charset="0"/>
                </a:rPr>
                <a:t>Spectral bands of </a:t>
              </a:r>
              <a:r>
                <a:rPr lang="en-GB" sz="900" b="1" dirty="0" err="1">
                  <a:latin typeface="Avenir Next LT Pro" panose="020B0504020202020204" pitchFamily="34" charset="0"/>
                </a:rPr>
                <a:t>EuroSAT</a:t>
              </a:r>
              <a:r>
                <a:rPr lang="en-GB" sz="900" b="1" dirty="0">
                  <a:latin typeface="Avenir Next LT Pro" panose="020B0504020202020204" pitchFamily="34" charset="0"/>
                </a:rPr>
                <a:t> dataset</a:t>
              </a:r>
              <a:endParaRPr lang="en-GB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4319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 err="1">
                <a:sym typeface="+mn-ea"/>
              </a:rPr>
              <a:t>EuroSAT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3528" y="1042987"/>
            <a:ext cx="5205730" cy="477202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43224E1-3CA8-7ACE-DCC2-BB0489C04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651913"/>
            <a:ext cx="2261017" cy="41399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64909" y="1412876"/>
            <a:ext cx="8455241" cy="4248150"/>
          </a:xfrm>
        </p:spPr>
        <p:txBody>
          <a:bodyPr/>
          <a:lstStyle/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en-GB" b="1" dirty="0" err="1">
                <a:latin typeface="Avenir Next LT Pro" panose="020B0504020202020204" pitchFamily="34" charset="0"/>
              </a:rPr>
              <a:t>EuroSAT</a:t>
            </a:r>
            <a:r>
              <a:rPr lang="en-GB" b="1" dirty="0">
                <a:latin typeface="Avenir Next LT Pro" panose="020B0504020202020204" pitchFamily="34" charset="0"/>
              </a:rPr>
              <a:t>: A Novel Dataset and Deep Learning Benchmark for Land Use and Land Cover Classification</a:t>
            </a:r>
          </a:p>
          <a:p>
            <a:pPr lvl="2" indent="0">
              <a:buNone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authors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: Patrick Helber, Benjamin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Bischke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, Andreas Dengel, Damian Borth</a:t>
            </a: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published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in: </a:t>
            </a:r>
            <a:r>
              <a:rPr lang="en-GB" dirty="0">
                <a:latin typeface="Avenir Next LT Pro" panose="020B0504020202020204" pitchFamily="34" charset="0"/>
                <a:sym typeface="+mn-ea"/>
              </a:rPr>
              <a:t>IEEE Journal of Selected Topics in Applied Earth Observations and Remote Sensing </a:t>
            </a:r>
          </a:p>
          <a:p>
            <a:pPr marL="719138" lvl="2" indent="-271463">
              <a:buFont typeface="Arial" panose="020B0604020202020204" pitchFamily="34" charset="0"/>
              <a:buChar char="•"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What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was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their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motivation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?</a:t>
            </a:r>
          </a:p>
          <a:p>
            <a:pPr marL="719138" lvl="4" indent="-271463">
              <a:buFont typeface="Arial" panose="020B0604020202020204" pitchFamily="34" charset="0"/>
              <a:buChar char="•"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4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Introducing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the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first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large-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scale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patch-based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dataset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(</a:t>
            </a:r>
            <a:r>
              <a:rPr lang="de-DE" i="1" dirty="0" err="1">
                <a:latin typeface="Avenir Next LT Pro" panose="020B0504020202020204" pitchFamily="34" charset="0"/>
                <a:sym typeface="+mn-ea"/>
              </a:rPr>
              <a:t>labeled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 ,</a:t>
            </a:r>
            <a:r>
              <a:rPr lang="de-DE" i="1" dirty="0" err="1">
                <a:latin typeface="Avenir Next LT Pro" panose="020B0504020202020204" pitchFamily="34" charset="0"/>
                <a:sym typeface="+mn-ea"/>
              </a:rPr>
              <a:t>georeferenced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)</a:t>
            </a:r>
            <a:endParaRPr lang="de-DE" i="1" dirty="0">
              <a:latin typeface="Avenir Next LT Pro" panose="020B0504020202020204" pitchFamily="34" charset="0"/>
            </a:endParaRPr>
          </a:p>
          <a:p>
            <a:pPr marL="719138" lvl="4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providing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benchmarks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using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state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of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the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art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image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classifiers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(CNN)</a:t>
            </a:r>
            <a:endParaRPr lang="de-DE" dirty="0">
              <a:latin typeface="Avenir Next LT Pro" panose="020B0504020202020204" pitchFamily="34" charset="0"/>
            </a:endParaRPr>
          </a:p>
          <a:p>
            <a:pPr marL="719138" lvl="4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evaluation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of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the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performance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of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each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spectral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band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for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the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task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of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classification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4" indent="-271463">
              <a:buFont typeface="Arial" panose="020B0604020202020204" pitchFamily="34" charset="0"/>
              <a:buChar char="•"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180975" lvl="1" indent="-285750">
              <a:buFont typeface="Calibri" panose="020F0502020204030204" pitchFamily="34" charset="0"/>
              <a:buChar char="→"/>
            </a:pP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What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is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different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from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prior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reasearch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?</a:t>
            </a:r>
          </a:p>
          <a:p>
            <a:pPr marL="180975" lvl="1" indent="-285750">
              <a:buFont typeface="Calibri" panose="020F0502020204030204" pitchFamily="34" charset="0"/>
              <a:buChar char="→"/>
            </a:pPr>
            <a:endParaRPr lang="de-DE" b="1" dirty="0">
              <a:latin typeface="Avenir Next LT Pro" panose="020B0504020202020204" pitchFamily="34" charset="0"/>
            </a:endParaRPr>
          </a:p>
          <a:p>
            <a:pPr marL="647700" lvl="2" indent="-285750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More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spectral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bands 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(13)</a:t>
            </a:r>
          </a:p>
          <a:p>
            <a:pPr marL="647700" lvl="2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Less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spatial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resolution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(10x </a:t>
            </a:r>
            <a:r>
              <a:rPr lang="de-DE" i="1" dirty="0" err="1">
                <a:latin typeface="Avenir Next LT Pro" panose="020B0504020202020204" pitchFamily="34" charset="0"/>
                <a:sym typeface="+mn-ea"/>
              </a:rPr>
              <a:t>lower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)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,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but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more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classes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(10 </a:t>
            </a:r>
            <a:r>
              <a:rPr lang="de-DE" i="1" dirty="0" err="1">
                <a:latin typeface="Avenir Next LT Pro" panose="020B0504020202020204" pitchFamily="34" charset="0"/>
                <a:sym typeface="+mn-ea"/>
              </a:rPr>
              <a:t>instead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 of 6)</a:t>
            </a:r>
          </a:p>
          <a:p>
            <a:pPr marL="647700" lvl="2" indent="-285750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Free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accessible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8A53CC7-F7A5-DD27-05CF-7DB5910AC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1129"/>
            <a:ext cx="8483602" cy="708025"/>
          </a:xfrm>
        </p:spPr>
        <p:txBody>
          <a:bodyPr/>
          <a:lstStyle/>
          <a:p>
            <a:pPr>
              <a:defRPr/>
            </a:pPr>
            <a:r>
              <a:rPr lang="en-US" dirty="0"/>
              <a:t>Related research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2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64909" y="1412876"/>
            <a:ext cx="8455241" cy="4248150"/>
          </a:xfrm>
        </p:spPr>
        <p:txBody>
          <a:bodyPr/>
          <a:lstStyle/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en-GB" b="1" dirty="0">
                <a:latin typeface="Avenir Next LT Pro" panose="020B0504020202020204" pitchFamily="34" charset="0"/>
              </a:rPr>
              <a:t>What were the results?</a:t>
            </a:r>
          </a:p>
          <a:p>
            <a:pPr marL="0" lvl="1" indent="0">
              <a:buNone/>
            </a:pPr>
            <a:endParaRPr lang="en-GB" b="1" dirty="0">
              <a:latin typeface="Avenir Next LT Pro" panose="020B0504020202020204" pitchFamily="34" charset="0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  <a:sym typeface="+mn-ea"/>
              </a:rPr>
              <a:t>Benchmarks of different spectral bands (RGB combination best)</a:t>
            </a: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  <a:sym typeface="+mn-ea"/>
              </a:rPr>
              <a:t>maximum  of 98.57% accuracy</a:t>
            </a: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  <a:sym typeface="+mn-ea"/>
              </a:rPr>
              <a:t>first step to make use of large amount of free available satellite data</a:t>
            </a: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  <a:sym typeface="+mn-ea"/>
              </a:rPr>
              <a:t>allows for larger scale of earths land surface monitoring</a:t>
            </a:r>
          </a:p>
          <a:p>
            <a:pPr marL="0" lvl="1" indent="0">
              <a:buNone/>
            </a:pPr>
            <a:endParaRPr lang="en-GB" b="1" dirty="0">
              <a:latin typeface="Avenir Next LT Pro" panose="020B0504020202020204" pitchFamily="34" charset="0"/>
            </a:endParaRPr>
          </a:p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en-GB" b="1" dirty="0">
                <a:latin typeface="Avenir Next LT Pro" panose="020B0504020202020204" pitchFamily="34" charset="0"/>
              </a:rPr>
              <a:t>Where can the results be applied?</a:t>
            </a:r>
          </a:p>
          <a:p>
            <a:pPr marL="271463" lvl="1" indent="-271463">
              <a:buFont typeface="Calibri" panose="020F0502020204030204" pitchFamily="34" charset="0"/>
              <a:buChar char="→"/>
            </a:pPr>
            <a:endParaRPr lang="en-GB" b="1" dirty="0">
              <a:latin typeface="Avenir Next LT Pro" panose="020B0504020202020204" pitchFamily="34" charset="0"/>
            </a:endParaRPr>
          </a:p>
          <a:p>
            <a:pPr marL="719138" lvl="4" indent="-271463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Land use and land cover change detection</a:t>
            </a:r>
          </a:p>
          <a:p>
            <a:pPr marL="719138" lvl="4" indent="-271463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Improvement of geographical maps</a:t>
            </a:r>
          </a:p>
          <a:p>
            <a:pPr lvl="2" indent="0">
              <a:buNone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lvl="2" indent="0">
              <a:buNone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447675" lvl="2" indent="0">
              <a:buNone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4" indent="-271463">
              <a:buFont typeface="Arial" panose="020B0604020202020204" pitchFamily="34" charset="0"/>
              <a:buChar char="•"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8A53CC7-F7A5-DD27-05CF-7DB5910AC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1129"/>
            <a:ext cx="8483602" cy="708025"/>
          </a:xfrm>
        </p:spPr>
        <p:txBody>
          <a:bodyPr/>
          <a:lstStyle/>
          <a:p>
            <a:pPr>
              <a:defRPr/>
            </a:pPr>
            <a:r>
              <a:rPr lang="en-US" dirty="0"/>
              <a:t>Related research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F082480-39BE-D9B4-E7BC-AFF21E581CD4}"/>
              </a:ext>
            </a:extLst>
          </p:cNvPr>
          <p:cNvGrpSpPr/>
          <p:nvPr/>
        </p:nvGrpSpPr>
        <p:grpSpPr>
          <a:xfrm>
            <a:off x="5652120" y="3275569"/>
            <a:ext cx="2923004" cy="2385456"/>
            <a:chOff x="5465420" y="3244334"/>
            <a:chExt cx="2923004" cy="238545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9FC26E0-760C-CF55-30C5-740992104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43"/>
            <a:stretch/>
          </p:blipFill>
          <p:spPr>
            <a:xfrm>
              <a:off x="5508104" y="3429000"/>
              <a:ext cx="2794953" cy="1872208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080D816-8254-7154-9B04-471B02CA0632}"/>
                </a:ext>
              </a:extLst>
            </p:cNvPr>
            <p:cNvSpPr txBox="1"/>
            <p:nvPr/>
          </p:nvSpPr>
          <p:spPr bwMode="auto">
            <a:xfrm>
              <a:off x="5508104" y="5260458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latin typeface="Avenir Next LT Pro" panose="020B0504020202020204" pitchFamily="34" charset="0"/>
                </a:rPr>
                <a:t>source: https://doi.org/10.48550/arXiv.1709.00029</a:t>
              </a:r>
            </a:p>
            <a:p>
              <a:endParaRPr lang="en-GB" sz="9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DA44EEB-2B48-C8C0-D272-037701505542}"/>
                </a:ext>
              </a:extLst>
            </p:cNvPr>
            <p:cNvSpPr txBox="1"/>
            <p:nvPr/>
          </p:nvSpPr>
          <p:spPr bwMode="auto">
            <a:xfrm>
              <a:off x="5465420" y="3244334"/>
              <a:ext cx="28803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>
                  <a:latin typeface="Avenir Next LT Pro" panose="020B0504020202020204" pitchFamily="34" charset="0"/>
                </a:rPr>
                <a:t>Improvement of geographical maps</a:t>
              </a:r>
              <a:endParaRPr lang="en-GB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099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64909" y="1412876"/>
            <a:ext cx="8455241" cy="4248150"/>
          </a:xfrm>
        </p:spPr>
        <p:txBody>
          <a:bodyPr/>
          <a:lstStyle/>
          <a:p>
            <a:pPr marL="0" lvl="1" indent="0" algn="ctr">
              <a:buNone/>
            </a:pPr>
            <a:endParaRPr lang="de-DE" sz="3200" b="1" dirty="0">
              <a:latin typeface="Avenir Next LT Pro" panose="020B0504020202020204" pitchFamily="34" charset="0"/>
              <a:sym typeface="+mn-ea"/>
            </a:endParaRPr>
          </a:p>
          <a:p>
            <a:pPr marL="0" lvl="1" indent="0" algn="ctr">
              <a:buNone/>
            </a:pPr>
            <a:endParaRPr lang="de-DE" sz="3200" b="1" dirty="0">
              <a:latin typeface="Avenir Next LT Pro" panose="020B0504020202020204" pitchFamily="34" charset="0"/>
              <a:sym typeface="+mn-ea"/>
            </a:endParaRPr>
          </a:p>
          <a:p>
            <a:pPr marL="0" lvl="1" indent="0" algn="ctr">
              <a:buNone/>
            </a:pPr>
            <a:r>
              <a:rPr lang="de-DE" sz="3200" b="1" dirty="0" err="1">
                <a:latin typeface="Avenir Next LT Pro" panose="020B0504020202020204" pitchFamily="34" charset="0"/>
                <a:sym typeface="+mn-ea"/>
              </a:rPr>
              <a:t>Thank</a:t>
            </a:r>
            <a:r>
              <a:rPr lang="de-DE" sz="3200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sz="3200" b="1" dirty="0" err="1">
                <a:latin typeface="Avenir Next LT Pro" panose="020B0504020202020204" pitchFamily="34" charset="0"/>
                <a:sym typeface="+mn-ea"/>
              </a:rPr>
              <a:t>you</a:t>
            </a:r>
            <a:r>
              <a:rPr lang="de-DE" sz="3200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sz="3200" b="1" dirty="0" err="1">
                <a:latin typeface="Avenir Next LT Pro" panose="020B0504020202020204" pitchFamily="34" charset="0"/>
                <a:sym typeface="+mn-ea"/>
              </a:rPr>
              <a:t>for</a:t>
            </a:r>
            <a:r>
              <a:rPr lang="de-DE" sz="3200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sz="3200" b="1" dirty="0" err="1">
                <a:latin typeface="Avenir Next LT Pro" panose="020B0504020202020204" pitchFamily="34" charset="0"/>
                <a:sym typeface="+mn-ea"/>
              </a:rPr>
              <a:t>your</a:t>
            </a:r>
            <a:r>
              <a:rPr lang="de-DE" sz="3200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sz="3200" b="1" dirty="0" err="1">
                <a:latin typeface="Avenir Next LT Pro" panose="020B0504020202020204" pitchFamily="34" charset="0"/>
                <a:sym typeface="+mn-ea"/>
              </a:rPr>
              <a:t>attention</a:t>
            </a:r>
            <a:r>
              <a:rPr lang="de-DE" sz="3200" b="1" dirty="0">
                <a:latin typeface="Avenir Next LT Pro" panose="020B0504020202020204" pitchFamily="34" charset="0"/>
                <a:sym typeface="+mn-ea"/>
              </a:rPr>
              <a:t>!</a:t>
            </a:r>
          </a:p>
          <a:p>
            <a:pPr marL="0" lvl="1" indent="0" algn="ctr">
              <a:buNone/>
            </a:pPr>
            <a:endParaRPr lang="de-DE" sz="3200" b="1" dirty="0">
              <a:latin typeface="Avenir Next LT Pro" panose="020B0504020202020204" pitchFamily="34" charset="0"/>
              <a:sym typeface="+mn-ea"/>
            </a:endParaRPr>
          </a:p>
          <a:p>
            <a:pPr marL="0" lvl="1" indent="0" algn="ctr">
              <a:buNone/>
            </a:pPr>
            <a:r>
              <a:rPr lang="de-DE" sz="3200" b="1" dirty="0">
                <a:latin typeface="Avenir Next LT Pro" panose="020B0504020202020204" pitchFamily="34" charset="0"/>
                <a:sym typeface="+mn-ea"/>
              </a:rPr>
              <a:t>Any </a:t>
            </a:r>
            <a:r>
              <a:rPr lang="de-DE" sz="3200" b="1" dirty="0" err="1">
                <a:latin typeface="Avenir Next LT Pro" panose="020B0504020202020204" pitchFamily="34" charset="0"/>
                <a:sym typeface="+mn-ea"/>
              </a:rPr>
              <a:t>questions</a:t>
            </a:r>
            <a:r>
              <a:rPr lang="de-DE" sz="3200" b="1" dirty="0">
                <a:latin typeface="Avenir Next LT Pro" panose="020B0504020202020204" pitchFamily="34" charset="0"/>
                <a:sym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025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15817" y="332656"/>
            <a:ext cx="8455241" cy="4248150"/>
          </a:xfrm>
        </p:spPr>
        <p:txBody>
          <a:bodyPr/>
          <a:lstStyle/>
          <a:p>
            <a:pPr marL="0" lvl="1" indent="0" algn="ctr">
              <a:buNone/>
            </a:pPr>
            <a:r>
              <a:rPr lang="de-DE" sz="3200" b="1" dirty="0">
                <a:latin typeface="Avenir Next LT Pro" panose="020B0504020202020204" pitchFamily="34" charset="0"/>
                <a:sym typeface="+mn-ea"/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3A4785-7569-8E86-379F-146A32D10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7"/>
          <a:stretch/>
        </p:blipFill>
        <p:spPr bwMode="auto">
          <a:xfrm>
            <a:off x="71438" y="1596943"/>
            <a:ext cx="8965058" cy="36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29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15817" y="332656"/>
            <a:ext cx="8455241" cy="4248150"/>
          </a:xfrm>
        </p:spPr>
        <p:txBody>
          <a:bodyPr/>
          <a:lstStyle/>
          <a:p>
            <a:pPr marL="0" lvl="1" indent="0" algn="ctr">
              <a:buNone/>
            </a:pPr>
            <a:r>
              <a:rPr lang="de-DE" sz="3200" b="1" dirty="0">
                <a:latin typeface="Avenir Next LT Pro" panose="020B0504020202020204" pitchFamily="34" charset="0"/>
                <a:sym typeface="+mn-ea"/>
              </a:rPr>
              <a:t>BACKUP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F17CA1-77D0-4089-5041-B1A26B0DB4E4}"/>
              </a:ext>
            </a:extLst>
          </p:cNvPr>
          <p:cNvSpPr txBox="1"/>
          <p:nvPr/>
        </p:nvSpPr>
        <p:spPr>
          <a:xfrm>
            <a:off x="323849" y="1412875"/>
            <a:ext cx="840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2,79 GB of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extracted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51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Agenda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327868" y="1412875"/>
            <a:ext cx="8492282" cy="4248150"/>
          </a:xfrm>
        </p:spPr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Avenir Next LT Pro" panose="020B0504020202020204" pitchFamily="34" charset="0"/>
                <a:sym typeface="+mn-ea"/>
              </a:rPr>
              <a:t>Introduction</a:t>
            </a:r>
            <a:endParaRPr lang="de-DE" sz="2000" dirty="0"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 err="1">
                <a:latin typeface="Avenir Next LT Pro" panose="020B0504020202020204" pitchFamily="34" charset="0"/>
                <a:sym typeface="+mn-ea"/>
              </a:rPr>
              <a:t>Recap</a:t>
            </a:r>
            <a:r>
              <a:rPr lang="de-DE" sz="2000" dirty="0">
                <a:latin typeface="Avenir Next LT Pro" panose="020B0504020202020204" pitchFamily="34" charset="0"/>
                <a:sym typeface="+mn-ea"/>
              </a:rPr>
              <a:t>: </a:t>
            </a:r>
            <a:r>
              <a:rPr lang="de-DE" sz="2000" dirty="0" err="1">
                <a:latin typeface="Avenir Next LT Pro" panose="020B0504020202020204" pitchFamily="34" charset="0"/>
                <a:sym typeface="+mn-ea"/>
              </a:rPr>
              <a:t>Satellite</a:t>
            </a:r>
            <a:r>
              <a:rPr lang="de-DE" sz="2000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sz="2000" dirty="0" err="1">
                <a:latin typeface="Avenir Next LT Pro" panose="020B0504020202020204" pitchFamily="34" charset="0"/>
                <a:sym typeface="+mn-ea"/>
              </a:rPr>
              <a:t>imaging</a:t>
            </a:r>
            <a:endParaRPr lang="de-DE" sz="2000" dirty="0"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 err="1">
                <a:latin typeface="Avenir Next LT Pro" panose="020B0504020202020204" pitchFamily="34" charset="0"/>
                <a:sym typeface="+mn-ea"/>
              </a:rPr>
              <a:t>EuroSAT</a:t>
            </a:r>
            <a:r>
              <a:rPr lang="de-DE" sz="2000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sz="2000" dirty="0" err="1">
                <a:latin typeface="Avenir Next LT Pro" panose="020B0504020202020204" pitchFamily="34" charset="0"/>
                <a:sym typeface="+mn-ea"/>
              </a:rPr>
              <a:t>dataset</a:t>
            </a:r>
            <a:endParaRPr lang="de-DE" sz="2000" dirty="0"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Avenir Next LT Pro" panose="020B0504020202020204" pitchFamily="34" charset="0"/>
                <a:sym typeface="+mn-ea"/>
              </a:rPr>
              <a:t>Related </a:t>
            </a:r>
            <a:r>
              <a:rPr lang="de-DE" sz="2000" dirty="0" err="1">
                <a:latin typeface="Avenir Next LT Pro" panose="020B0504020202020204" pitchFamily="34" charset="0"/>
                <a:sym typeface="+mn-ea"/>
              </a:rPr>
              <a:t>research</a:t>
            </a:r>
            <a:endParaRPr lang="de-DE" sz="2000" dirty="0"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 err="1">
                <a:latin typeface="Avenir Next LT Pro" panose="020B0504020202020204" pitchFamily="34" charset="0"/>
                <a:sym typeface="+mn-ea"/>
              </a:rPr>
              <a:t>Appilications</a:t>
            </a:r>
            <a:r>
              <a:rPr lang="de-DE" sz="2000" dirty="0">
                <a:latin typeface="Avenir Next LT Pro" panose="020B0504020202020204" pitchFamily="34" charset="0"/>
                <a:sym typeface="+mn-ea"/>
              </a:rPr>
              <a:t> </a:t>
            </a:r>
            <a:endParaRPr lang="en-GB" sz="2000" dirty="0"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Avenir Next LT Pro" panose="020B0504020202020204" pitchFamily="34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CB26995-8C90-EBEE-3364-19B8C292B89D}"/>
              </a:ext>
            </a:extLst>
          </p:cNvPr>
          <p:cNvGrpSpPr/>
          <p:nvPr/>
        </p:nvGrpSpPr>
        <p:grpSpPr>
          <a:xfrm>
            <a:off x="4643438" y="1700213"/>
            <a:ext cx="3551426" cy="3946425"/>
            <a:chOff x="4788024" y="1785312"/>
            <a:chExt cx="3551426" cy="394642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2318AAF-0958-3A42-FF5D-68DBF6982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8024" y="2060848"/>
              <a:ext cx="3551426" cy="3440057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77BC31C-0E74-8F13-9AD9-CB3BD0F10DA2}"/>
                </a:ext>
              </a:extLst>
            </p:cNvPr>
            <p:cNvSpPr txBox="1"/>
            <p:nvPr/>
          </p:nvSpPr>
          <p:spPr bwMode="auto">
            <a:xfrm>
              <a:off x="4788024" y="5500905"/>
              <a:ext cx="35514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dirty="0">
                  <a:latin typeface="Avenir Next LT Pro" panose="020B0504020202020204" pitchFamily="34" charset="0"/>
                </a:rPr>
                <a:t>source: own </a:t>
              </a:r>
              <a:r>
                <a:rPr lang="de-DE" sz="900" dirty="0" err="1">
                  <a:latin typeface="Avenir Next LT Pro" panose="020B0504020202020204" pitchFamily="34" charset="0"/>
                </a:rPr>
                <a:t>work</a:t>
              </a:r>
              <a:endParaRPr lang="en-GB" sz="900" dirty="0">
                <a:latin typeface="Avenir Next LT Pro" panose="020B0504020202020204" pitchFamily="34" charset="0"/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2887A687-1B39-2EF3-580A-39DDA5CE6585}"/>
                </a:ext>
              </a:extLst>
            </p:cNvPr>
            <p:cNvSpPr txBox="1"/>
            <p:nvPr/>
          </p:nvSpPr>
          <p:spPr bwMode="auto">
            <a:xfrm>
              <a:off x="4788024" y="1785312"/>
              <a:ext cx="35283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latin typeface="Avenir Next LT Pro" panose="020B0504020202020204" pitchFamily="34" charset="0"/>
                </a:rPr>
                <a:t>EuroSAT</a:t>
              </a:r>
              <a:r>
                <a:rPr lang="de-DE" sz="1100" b="1" dirty="0">
                  <a:latin typeface="Avenir Next LT Pro" panose="020B0504020202020204" pitchFamily="34" charset="0"/>
                </a:rPr>
                <a:t> </a:t>
              </a:r>
              <a:r>
                <a:rPr lang="de-DE" sz="1100" b="1" dirty="0" err="1">
                  <a:latin typeface="Avenir Next LT Pro" panose="020B0504020202020204" pitchFamily="34" charset="0"/>
                </a:rPr>
                <a:t>data</a:t>
              </a:r>
              <a:r>
                <a:rPr lang="de-DE" sz="1100" b="1" dirty="0">
                  <a:latin typeface="Avenir Next LT Pro" panose="020B0504020202020204" pitchFamily="34" charset="0"/>
                </a:rPr>
                <a:t> </a:t>
              </a:r>
              <a:r>
                <a:rPr lang="de-DE" sz="1100" b="1" dirty="0" err="1">
                  <a:latin typeface="Avenir Next LT Pro" panose="020B0504020202020204" pitchFamily="34" charset="0"/>
                </a:rPr>
                <a:t>set</a:t>
              </a:r>
              <a:r>
                <a:rPr lang="de-DE" sz="1100" b="1" dirty="0">
                  <a:latin typeface="Avenir Next LT Pro" panose="020B0504020202020204" pitchFamily="34" charset="0"/>
                </a:rPr>
                <a:t> – </a:t>
              </a:r>
              <a:r>
                <a:rPr lang="de-DE" sz="1100" b="1" dirty="0" err="1">
                  <a:latin typeface="Avenir Next LT Pro" panose="020B0504020202020204" pitchFamily="34" charset="0"/>
                </a:rPr>
                <a:t>batch</a:t>
              </a:r>
              <a:r>
                <a:rPr lang="de-DE" sz="1100" b="1" dirty="0">
                  <a:latin typeface="Avenir Next LT Pro" panose="020B0504020202020204" pitchFamily="34" charset="0"/>
                </a:rPr>
                <a:t> of 16 </a:t>
              </a:r>
              <a:r>
                <a:rPr lang="de-DE" sz="1100" b="1" dirty="0" err="1">
                  <a:latin typeface="Avenir Next LT Pro" panose="020B0504020202020204" pitchFamily="34" charset="0"/>
                </a:rPr>
                <a:t>random</a:t>
              </a:r>
              <a:r>
                <a:rPr lang="de-DE" sz="1100" b="1" dirty="0">
                  <a:latin typeface="Avenir Next LT Pro" panose="020B0504020202020204" pitchFamily="34" charset="0"/>
                </a:rPr>
                <a:t> </a:t>
              </a:r>
              <a:r>
                <a:rPr lang="de-DE" sz="1100" b="1" dirty="0" err="1">
                  <a:latin typeface="Avenir Next LT Pro" panose="020B0504020202020204" pitchFamily="34" charset="0"/>
                </a:rPr>
                <a:t>images</a:t>
              </a:r>
              <a:endParaRPr lang="en-GB" sz="1100" b="1" dirty="0">
                <a:latin typeface="Avenir Next LT Pro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01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Introduction (1 / 2)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3"/>
          <p:cNvSpPr/>
          <p:nvPr/>
        </p:nvSpPr>
        <p:spPr bwMode="auto">
          <a:xfrm>
            <a:off x="336546" y="1412875"/>
            <a:ext cx="8555933" cy="42481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 vert="horz" wrap="square" lIns="0" tIns="0" rIns="0" bIns="0" numCol="1" anchor="t" anchorCtr="0" compatLnSpc="1"/>
          <a:lstStyle>
            <a:lvl1pPr algn="l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595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545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07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12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120" algn="l">
              <a:spcBef>
                <a:spcPts val="0"/>
              </a:spcBef>
              <a:spcAft>
                <a:spcPts val="0"/>
              </a:spcAft>
              <a:buFont typeface="Wingdings" panose="05000000000000000000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120" algn="l">
              <a:spcBef>
                <a:spcPts val="0"/>
              </a:spcBef>
              <a:spcAft>
                <a:spcPts val="0"/>
              </a:spcAft>
              <a:buFont typeface="Wingdings" panose="05000000000000000000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120" algn="l">
              <a:spcBef>
                <a:spcPts val="0"/>
              </a:spcBef>
              <a:spcAft>
                <a:spcPts val="0"/>
              </a:spcAft>
              <a:buFont typeface="Wingdings" panose="05000000000000000000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120" algn="l">
              <a:spcBef>
                <a:spcPts val="0"/>
              </a:spcBef>
              <a:spcAft>
                <a:spcPts val="0"/>
              </a:spcAft>
              <a:buFont typeface="Wingdings" panose="05000000000000000000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71463" lvl="2" indent="-271463">
              <a:buFont typeface="Calibri" panose="020F0502020204030204" pitchFamily="34" charset="0"/>
              <a:buChar char="→"/>
              <a:defRPr/>
            </a:pPr>
            <a:r>
              <a:rPr lang="de-DE" altLang="en-US" b="1" dirty="0" err="1">
                <a:latin typeface="Avenir Next LT Pro" panose="020B0504020202020204" pitchFamily="34" charset="0"/>
              </a:rPr>
              <a:t>What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is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land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use</a:t>
            </a:r>
            <a:r>
              <a:rPr lang="de-DE" altLang="en-US" b="1" dirty="0">
                <a:latin typeface="Avenir Next LT Pro" panose="020B0504020202020204" pitchFamily="34" charset="0"/>
              </a:rPr>
              <a:t> and </a:t>
            </a:r>
            <a:r>
              <a:rPr lang="de-DE" altLang="en-US" b="1" dirty="0" err="1">
                <a:latin typeface="Avenir Next LT Pro" panose="020B0504020202020204" pitchFamily="34" charset="0"/>
              </a:rPr>
              <a:t>land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cover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classification</a:t>
            </a:r>
            <a:r>
              <a:rPr lang="de-DE" altLang="en-US" b="1" dirty="0">
                <a:latin typeface="Avenir Next LT Pro" panose="020B0504020202020204" pitchFamily="34" charset="0"/>
              </a:rPr>
              <a:t>?</a:t>
            </a:r>
          </a:p>
          <a:p>
            <a:pPr marL="271463" lvl="2" indent="-271463">
              <a:buNone/>
              <a:defRPr/>
            </a:pPr>
            <a:endParaRPr lang="de-DE" altLang="en-US" dirty="0">
              <a:latin typeface="Avenir Next LT Pro" panose="020B0504020202020204" pitchFamily="34" charset="0"/>
            </a:endParaRPr>
          </a:p>
          <a:p>
            <a:pPr marL="728663" lvl="6" indent="-271463">
              <a:buFont typeface="Arial" panose="020B0604020202020204" pitchFamily="34" charset="0"/>
              <a:buChar char="•"/>
              <a:defRPr/>
            </a:pPr>
            <a:r>
              <a:rPr lang="de-DE" altLang="en-US" dirty="0">
                <a:latin typeface="Avenir Next LT Pro" panose="020B0504020202020204" pitchFamily="34" charset="0"/>
              </a:rPr>
              <a:t>Generate </a:t>
            </a:r>
            <a:r>
              <a:rPr lang="de-DE" altLang="en-US" dirty="0" err="1">
                <a:latin typeface="Avenir Next LT Pro" panose="020B0504020202020204" pitchFamily="34" charset="0"/>
              </a:rPr>
              <a:t>images</a:t>
            </a:r>
            <a:r>
              <a:rPr lang="de-DE" altLang="en-US" dirty="0">
                <a:latin typeface="Avenir Next LT Pro" panose="020B0504020202020204" pitchFamily="34" charset="0"/>
              </a:rPr>
              <a:t> of </a:t>
            </a:r>
            <a:r>
              <a:rPr lang="de-DE" altLang="en-US" dirty="0" err="1">
                <a:latin typeface="Avenir Next LT Pro" panose="020B0504020202020204" pitchFamily="34" charset="0"/>
              </a:rPr>
              <a:t>earths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r>
              <a:rPr lang="de-DE" altLang="en-US" dirty="0" err="1">
                <a:latin typeface="Avenir Next LT Pro" panose="020B0504020202020204" pitchFamily="34" charset="0"/>
              </a:rPr>
              <a:t>surface</a:t>
            </a:r>
            <a:endParaRPr lang="de-DE" altLang="en-US" dirty="0">
              <a:latin typeface="Avenir Next LT Pro" panose="020B0504020202020204" pitchFamily="34" charset="0"/>
            </a:endParaRPr>
          </a:p>
          <a:p>
            <a:pPr marL="728663" lvl="6" indent="-271463">
              <a:buFont typeface="Arial" panose="020B0604020202020204" pitchFamily="34" charset="0"/>
              <a:buChar char="•"/>
              <a:defRPr/>
            </a:pPr>
            <a:r>
              <a:rPr lang="de-DE" altLang="en-US" dirty="0" err="1">
                <a:latin typeface="Avenir Next LT Pro" panose="020B0504020202020204" pitchFamily="34" charset="0"/>
              </a:rPr>
              <a:t>Define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r>
              <a:rPr lang="de-DE" altLang="en-US" dirty="0" err="1">
                <a:latin typeface="Avenir Next LT Pro" panose="020B0504020202020204" pitchFamily="34" charset="0"/>
              </a:rPr>
              <a:t>types</a:t>
            </a:r>
            <a:r>
              <a:rPr lang="de-DE" altLang="en-US" dirty="0">
                <a:latin typeface="Avenir Next LT Pro" panose="020B0504020202020204" pitchFamily="34" charset="0"/>
              </a:rPr>
              <a:t> / </a:t>
            </a:r>
            <a:r>
              <a:rPr lang="de-DE" altLang="en-US" dirty="0" err="1">
                <a:latin typeface="Avenir Next LT Pro" panose="020B0504020202020204" pitchFamily="34" charset="0"/>
              </a:rPr>
              <a:t>classes</a:t>
            </a:r>
            <a:endParaRPr lang="de-DE" altLang="en-US" dirty="0">
              <a:latin typeface="Avenir Next LT Pro" panose="020B0504020202020204" pitchFamily="34" charset="0"/>
            </a:endParaRPr>
          </a:p>
          <a:p>
            <a:pPr marL="728663" lvl="6" indent="-271463">
              <a:buFont typeface="Arial" panose="020B0604020202020204" pitchFamily="34" charset="0"/>
              <a:buChar char="•"/>
              <a:defRPr/>
            </a:pPr>
            <a:r>
              <a:rPr lang="de-DE" altLang="en-US" dirty="0">
                <a:latin typeface="Avenir Next LT Pro" panose="020B0504020202020204" pitchFamily="34" charset="0"/>
              </a:rPr>
              <a:t>Use ML / DL </a:t>
            </a:r>
            <a:r>
              <a:rPr lang="de-DE" altLang="en-US" dirty="0" err="1">
                <a:latin typeface="Avenir Next LT Pro" panose="020B0504020202020204" pitchFamily="34" charset="0"/>
              </a:rPr>
              <a:t>techniques</a:t>
            </a:r>
            <a:r>
              <a:rPr lang="de-DE" altLang="en-US" dirty="0">
                <a:latin typeface="Avenir Next LT Pro" panose="020B0504020202020204" pitchFamily="34" charset="0"/>
              </a:rPr>
              <a:t> to </a:t>
            </a:r>
            <a:r>
              <a:rPr lang="de-DE" altLang="en-US" dirty="0" err="1">
                <a:latin typeface="Avenir Next LT Pro" panose="020B0504020202020204" pitchFamily="34" charset="0"/>
              </a:rPr>
              <a:t>classify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r>
              <a:rPr lang="de-DE" altLang="en-US" dirty="0" err="1">
                <a:latin typeface="Avenir Next LT Pro" panose="020B0504020202020204" pitchFamily="34" charset="0"/>
              </a:rPr>
              <a:t>images</a:t>
            </a:r>
            <a:endParaRPr lang="de-DE" altLang="en-US" dirty="0">
              <a:latin typeface="Avenir Next LT Pro" panose="020B0504020202020204" pitchFamily="34" charset="0"/>
            </a:endParaRPr>
          </a:p>
          <a:p>
            <a:pPr marL="271463" lvl="2" indent="-271463">
              <a:buNone/>
              <a:defRPr/>
            </a:pPr>
            <a:endParaRPr lang="de-DE" altLang="en-US" dirty="0">
              <a:latin typeface="Avenir Next LT Pro" panose="020B0504020202020204" pitchFamily="34" charset="0"/>
            </a:endParaRPr>
          </a:p>
          <a:p>
            <a:pPr marL="271463" lvl="2" indent="-271463">
              <a:buFont typeface="Calibri" panose="020F0502020204030204" pitchFamily="34" charset="0"/>
              <a:buChar char="→"/>
              <a:defRPr/>
            </a:pPr>
            <a:r>
              <a:rPr lang="de-DE" altLang="en-US" b="1" dirty="0" err="1">
                <a:latin typeface="Avenir Next LT Pro" panose="020B0504020202020204" pitchFamily="34" charset="0"/>
              </a:rPr>
              <a:t>What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is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the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difference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between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land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use</a:t>
            </a:r>
            <a:r>
              <a:rPr lang="de-DE" altLang="en-US" b="1" dirty="0">
                <a:latin typeface="Avenir Next LT Pro" panose="020B0504020202020204" pitchFamily="34" charset="0"/>
              </a:rPr>
              <a:t> and </a:t>
            </a:r>
            <a:r>
              <a:rPr lang="de-DE" altLang="en-US" b="1" dirty="0" err="1">
                <a:latin typeface="Avenir Next LT Pro" panose="020B0504020202020204" pitchFamily="34" charset="0"/>
              </a:rPr>
              <a:t>land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cover</a:t>
            </a:r>
            <a:r>
              <a:rPr lang="de-DE" altLang="en-US" b="1" dirty="0">
                <a:latin typeface="Avenir Next LT Pro" panose="020B0504020202020204" pitchFamily="34" charset="0"/>
              </a:rPr>
              <a:t>?</a:t>
            </a:r>
          </a:p>
          <a:p>
            <a:pPr marL="271463" lvl="2" indent="-271463">
              <a:buFont typeface="Calibri" panose="020F0502020204030204" pitchFamily="34" charset="0"/>
              <a:buChar char="→"/>
              <a:defRPr/>
            </a:pPr>
            <a:endParaRPr lang="de-DE" altLang="en-US" dirty="0">
              <a:latin typeface="Avenir Next LT Pro" panose="020B0504020202020204" pitchFamily="34" charset="0"/>
            </a:endParaRPr>
          </a:p>
          <a:p>
            <a:pPr marL="728663" lvl="5" indent="-271463">
              <a:buFont typeface="Arial" panose="020B0604020202020204" pitchFamily="34" charset="0"/>
              <a:buChar char="•"/>
              <a:defRPr/>
            </a:pPr>
            <a:r>
              <a:rPr lang="de-DE" altLang="en-US" dirty="0">
                <a:latin typeface="Avenir Next LT Pro" panose="020B0504020202020204" pitchFamily="34" charset="0"/>
              </a:rPr>
              <a:t>Land </a:t>
            </a:r>
            <a:r>
              <a:rPr lang="de-DE" altLang="en-US" dirty="0" err="1">
                <a:latin typeface="Avenir Next LT Pro" panose="020B0504020202020204" pitchFamily="34" charset="0"/>
              </a:rPr>
              <a:t>cover</a:t>
            </a:r>
            <a:r>
              <a:rPr lang="de-DE" altLang="en-US" dirty="0">
                <a:latin typeface="Avenir Next LT Pro" panose="020B0504020202020204" pitchFamily="34" charset="0"/>
              </a:rPr>
              <a:t>: </a:t>
            </a:r>
            <a:r>
              <a:rPr lang="de-DE" altLang="en-US" dirty="0" err="1">
                <a:latin typeface="Avenir Next LT Pro" panose="020B0504020202020204" pitchFamily="34" charset="0"/>
              </a:rPr>
              <a:t>Characteristic</a:t>
            </a:r>
            <a:r>
              <a:rPr lang="de-DE" altLang="en-US" dirty="0">
                <a:latin typeface="Avenir Next LT Pro" panose="020B0504020202020204" pitchFamily="34" charset="0"/>
              </a:rPr>
              <a:t> of </a:t>
            </a:r>
            <a:r>
              <a:rPr lang="de-DE" altLang="en-US" dirty="0" err="1">
                <a:latin typeface="Avenir Next LT Pro" panose="020B0504020202020204" pitchFamily="34" charset="0"/>
              </a:rPr>
              <a:t>earths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r>
              <a:rPr lang="de-DE" altLang="en-US" dirty="0" err="1">
                <a:latin typeface="Avenir Next LT Pro" panose="020B0504020202020204" pitchFamily="34" charset="0"/>
              </a:rPr>
              <a:t>surface</a:t>
            </a:r>
            <a:endParaRPr lang="de-DE" altLang="en-US" dirty="0">
              <a:latin typeface="Avenir Next LT Pro" panose="020B0504020202020204" pitchFamily="34" charset="0"/>
            </a:endParaRPr>
          </a:p>
          <a:p>
            <a:pPr marL="728663" lvl="5" indent="-271463">
              <a:buFont typeface="Arial" panose="020B0604020202020204" pitchFamily="34" charset="0"/>
              <a:buChar char="•"/>
              <a:defRPr/>
            </a:pPr>
            <a:r>
              <a:rPr lang="de-DE" altLang="en-US" dirty="0">
                <a:latin typeface="Avenir Next LT Pro" panose="020B0504020202020204" pitchFamily="34" charset="0"/>
              </a:rPr>
              <a:t>Land </a:t>
            </a:r>
            <a:r>
              <a:rPr lang="de-DE" altLang="en-US" dirty="0" err="1">
                <a:latin typeface="Avenir Next LT Pro" panose="020B0504020202020204" pitchFamily="34" charset="0"/>
              </a:rPr>
              <a:t>use</a:t>
            </a:r>
            <a:r>
              <a:rPr lang="de-DE" altLang="en-US" dirty="0">
                <a:latin typeface="Avenir Next LT Pro" panose="020B0504020202020204" pitchFamily="34" charset="0"/>
              </a:rPr>
              <a:t>: The </a:t>
            </a:r>
            <a:r>
              <a:rPr lang="de-DE" altLang="en-US" dirty="0" err="1">
                <a:latin typeface="Avenir Next LT Pro" panose="020B0504020202020204" pitchFamily="34" charset="0"/>
              </a:rPr>
              <a:t>way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r>
              <a:rPr lang="de-DE" altLang="en-US" dirty="0" err="1">
                <a:latin typeface="Avenir Next LT Pro" panose="020B0504020202020204" pitchFamily="34" charset="0"/>
              </a:rPr>
              <a:t>humans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r>
              <a:rPr lang="de-DE" altLang="en-US" dirty="0" err="1">
                <a:latin typeface="Avenir Next LT Pro" panose="020B0504020202020204" pitchFamily="34" charset="0"/>
              </a:rPr>
              <a:t>use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r>
              <a:rPr lang="de-DE" altLang="en-US" dirty="0" err="1">
                <a:latin typeface="Avenir Next LT Pro" panose="020B0504020202020204" pitchFamily="34" charset="0"/>
              </a:rPr>
              <a:t>it</a:t>
            </a:r>
            <a:endParaRPr lang="de-DE" altLang="en-US" dirty="0">
              <a:latin typeface="Avenir Next LT Pro" panose="020B0504020202020204" pitchFamily="34" charset="0"/>
            </a:endParaRPr>
          </a:p>
          <a:p>
            <a:pPr marL="271463" lvl="2" indent="-271463">
              <a:buFont typeface="Calibri" panose="020F0502020204030204" pitchFamily="34" charset="0"/>
              <a:buChar char="→"/>
              <a:defRPr/>
            </a:pPr>
            <a:endParaRPr lang="de-DE" altLang="en-US" dirty="0">
              <a:latin typeface="Avenir Next LT Pro" panose="020B0504020202020204" pitchFamily="34" charset="0"/>
            </a:endParaRPr>
          </a:p>
          <a:p>
            <a:pPr marL="271463" lvl="2" indent="-271463">
              <a:buFont typeface="Calibri" panose="020F0502020204030204" pitchFamily="34" charset="0"/>
              <a:buChar char="→"/>
              <a:defRPr/>
            </a:pPr>
            <a:r>
              <a:rPr lang="de-DE" altLang="en-US" b="1" dirty="0" err="1">
                <a:latin typeface="Avenir Next LT Pro" panose="020B0504020202020204" pitchFamily="34" charset="0"/>
              </a:rPr>
              <a:t>What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are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the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goals</a:t>
            </a:r>
            <a:r>
              <a:rPr lang="de-DE" altLang="en-US" b="1" dirty="0">
                <a:latin typeface="Avenir Next LT Pro" panose="020B0504020202020204" pitchFamily="34" charset="0"/>
              </a:rPr>
              <a:t>?</a:t>
            </a:r>
          </a:p>
          <a:p>
            <a:pPr marL="271463" lvl="2" indent="-271463">
              <a:buFont typeface="Calibri" panose="020F0502020204030204" pitchFamily="34" charset="0"/>
              <a:buChar char="→"/>
              <a:defRPr/>
            </a:pPr>
            <a:endParaRPr lang="de-DE" altLang="en-US" dirty="0">
              <a:latin typeface="Avenir Next LT Pro" panose="020B0504020202020204" pitchFamily="34" charset="0"/>
            </a:endParaRPr>
          </a:p>
          <a:p>
            <a:pPr marL="728663" lvl="5" indent="-271463">
              <a:buFont typeface="Arial" panose="020B0604020202020204" pitchFamily="34" charset="0"/>
              <a:buChar char="•"/>
              <a:defRPr/>
            </a:pPr>
            <a:r>
              <a:rPr lang="de-DE" altLang="en-US" dirty="0">
                <a:latin typeface="Avenir Next LT Pro" panose="020B0504020202020204" pitchFamily="34" charset="0"/>
              </a:rPr>
              <a:t>Keeping track of </a:t>
            </a:r>
            <a:r>
              <a:rPr lang="de-DE" altLang="en-US" dirty="0" err="1">
                <a:latin typeface="Avenir Next LT Pro" panose="020B0504020202020204" pitchFamily="34" charset="0"/>
              </a:rPr>
              <a:t>signs</a:t>
            </a:r>
            <a:r>
              <a:rPr lang="de-DE" altLang="en-US" dirty="0">
                <a:latin typeface="Avenir Next LT Pro" panose="020B0504020202020204" pitchFamily="34" charset="0"/>
              </a:rPr>
              <a:t> of </a:t>
            </a:r>
            <a:r>
              <a:rPr lang="de-DE" altLang="en-US" dirty="0" err="1">
                <a:latin typeface="Avenir Next LT Pro" panose="020B0504020202020204" pitchFamily="34" charset="0"/>
              </a:rPr>
              <a:t>climate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r>
              <a:rPr lang="de-DE" altLang="en-US" dirty="0" err="1">
                <a:latin typeface="Avenir Next LT Pro" panose="020B0504020202020204" pitchFamily="34" charset="0"/>
              </a:rPr>
              <a:t>change</a:t>
            </a:r>
            <a:endParaRPr lang="de-DE" altLang="en-US" dirty="0">
              <a:latin typeface="Avenir Next LT Pro" panose="020B0504020202020204" pitchFamily="34" charset="0"/>
            </a:endParaRPr>
          </a:p>
          <a:p>
            <a:pPr marL="728663" lvl="5" indent="-271463">
              <a:buFont typeface="Arial" panose="020B0604020202020204" pitchFamily="34" charset="0"/>
              <a:buChar char="•"/>
              <a:defRPr/>
            </a:pPr>
            <a:r>
              <a:rPr lang="de-DE" altLang="en-US" dirty="0" err="1">
                <a:latin typeface="Avenir Next LT Pro" panose="020B0504020202020204" pitchFamily="34" charset="0"/>
              </a:rPr>
              <a:t>Detect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r>
              <a:rPr lang="de-DE" altLang="en-US" dirty="0" err="1">
                <a:latin typeface="Avenir Next LT Pro" panose="020B0504020202020204" pitchFamily="34" charset="0"/>
              </a:rPr>
              <a:t>changes</a:t>
            </a:r>
            <a:r>
              <a:rPr lang="de-DE" altLang="en-US" dirty="0">
                <a:latin typeface="Avenir Next LT Pro" panose="020B0504020202020204" pitchFamily="34" charset="0"/>
              </a:rPr>
              <a:t> in </a:t>
            </a:r>
            <a:r>
              <a:rPr lang="de-DE" altLang="en-US" dirty="0" err="1">
                <a:latin typeface="Avenir Next LT Pro" panose="020B0504020202020204" pitchFamily="34" charset="0"/>
              </a:rPr>
              <a:t>natural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r>
              <a:rPr lang="de-DE" altLang="en-US" dirty="0" err="1">
                <a:latin typeface="Avenir Next LT Pro" panose="020B0504020202020204" pitchFamily="34" charset="0"/>
              </a:rPr>
              <a:t>landscape</a:t>
            </a:r>
            <a:endParaRPr lang="de-DE" altLang="en-US" dirty="0">
              <a:latin typeface="Avenir Next LT Pro" panose="020B0504020202020204" pitchFamily="34" charset="0"/>
            </a:endParaRPr>
          </a:p>
          <a:p>
            <a:pPr marL="728663" lvl="5" indent="-271463">
              <a:buFont typeface="Arial" panose="020B0604020202020204" pitchFamily="34" charset="0"/>
              <a:buChar char="•"/>
              <a:defRPr/>
            </a:pPr>
            <a:r>
              <a:rPr lang="de-DE" altLang="en-US" dirty="0">
                <a:latin typeface="Avenir Next LT Pro" panose="020B0504020202020204" pitchFamily="34" charset="0"/>
              </a:rPr>
              <a:t>Managing </a:t>
            </a:r>
            <a:r>
              <a:rPr lang="de-DE" altLang="en-US" dirty="0" err="1">
                <a:latin typeface="Avenir Next LT Pro" panose="020B0504020202020204" pitchFamily="34" charset="0"/>
              </a:rPr>
              <a:t>natural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r>
              <a:rPr lang="de-DE" altLang="en-US" dirty="0" err="1">
                <a:latin typeface="Avenir Next LT Pro" panose="020B0504020202020204" pitchFamily="34" charset="0"/>
              </a:rPr>
              <a:t>ressources</a:t>
            </a:r>
            <a:r>
              <a:rPr lang="de-DE" altLang="en-US" dirty="0">
                <a:latin typeface="Avenir Next LT Pro" panose="020B0504020202020204" pitchFamily="34" charset="0"/>
              </a:rPr>
              <a:t> </a:t>
            </a:r>
            <a:br>
              <a:rPr lang="de-DE" altLang="en-US" dirty="0">
                <a:latin typeface="Avenir Next LT Pro" panose="020B0504020202020204" pitchFamily="34" charset="0"/>
              </a:rPr>
            </a:br>
            <a:r>
              <a:rPr lang="de-DE" altLang="en-US" i="1" dirty="0">
                <a:latin typeface="Avenir Next LT Pro" panose="020B0504020202020204" pitchFamily="34" charset="0"/>
              </a:rPr>
              <a:t>(e.g., </a:t>
            </a:r>
            <a:r>
              <a:rPr lang="de-DE" altLang="en-US" i="1" dirty="0" err="1">
                <a:latin typeface="Avenir Next LT Pro" panose="020B0504020202020204" pitchFamily="34" charset="0"/>
              </a:rPr>
              <a:t>improving</a:t>
            </a:r>
            <a:r>
              <a:rPr lang="de-DE" altLang="en-US" i="1" dirty="0">
                <a:latin typeface="Avenir Next LT Pro" panose="020B0504020202020204" pitchFamily="34" charset="0"/>
              </a:rPr>
              <a:t> </a:t>
            </a:r>
            <a:r>
              <a:rPr lang="de-DE" altLang="en-US" i="1" dirty="0" err="1">
                <a:latin typeface="Avenir Next LT Pro" panose="020B0504020202020204" pitchFamily="34" charset="0"/>
              </a:rPr>
              <a:t>efficiency</a:t>
            </a:r>
            <a:r>
              <a:rPr lang="de-DE" altLang="en-US" i="1" dirty="0">
                <a:latin typeface="Avenir Next LT Pro" panose="020B0504020202020204" pitchFamily="34" charset="0"/>
              </a:rPr>
              <a:t> of </a:t>
            </a:r>
            <a:r>
              <a:rPr lang="de-DE" altLang="en-US" i="1" dirty="0" err="1">
                <a:latin typeface="Avenir Next LT Pro" panose="020B0504020202020204" pitchFamily="34" charset="0"/>
              </a:rPr>
              <a:t>land</a:t>
            </a:r>
            <a:r>
              <a:rPr lang="de-DE" altLang="en-US" i="1" dirty="0">
                <a:latin typeface="Avenir Next LT Pro" panose="020B0504020202020204" pitchFamily="34" charset="0"/>
              </a:rPr>
              <a:t> </a:t>
            </a:r>
            <a:r>
              <a:rPr lang="de-DE" altLang="en-US" i="1" dirty="0" err="1">
                <a:latin typeface="Avenir Next LT Pro" panose="020B0504020202020204" pitchFamily="34" charset="0"/>
              </a:rPr>
              <a:t>use</a:t>
            </a:r>
            <a:r>
              <a:rPr lang="de-DE" altLang="en-US" i="1" dirty="0">
                <a:latin typeface="Avenir Next LT Pro" panose="020B0504020202020204" pitchFamily="34" charset="0"/>
              </a:rPr>
              <a:t>)</a:t>
            </a:r>
            <a:endParaRPr lang="en-US" sz="1400" i="1" dirty="0">
              <a:latin typeface="Avenir Next LT Pro" panose="020B050402020202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3D99233-6B1D-7884-831A-9BDDA615CC44}"/>
              </a:ext>
            </a:extLst>
          </p:cNvPr>
          <p:cNvGrpSpPr/>
          <p:nvPr/>
        </p:nvGrpSpPr>
        <p:grpSpPr>
          <a:xfrm>
            <a:off x="6480089" y="1654280"/>
            <a:ext cx="1969393" cy="1427424"/>
            <a:chOff x="6372200" y="1556792"/>
            <a:chExt cx="1969393" cy="1427424"/>
          </a:xfrm>
        </p:grpSpPr>
        <p:pic>
          <p:nvPicPr>
            <p:cNvPr id="3" name="Grafik 2" descr="Ein Bild, das Text, Dach enthält.&#10;&#10;Automatisch generierte Beschreibung">
              <a:extLst>
                <a:ext uri="{FF2B5EF4-FFF2-40B4-BE49-F238E27FC236}">
                  <a16:creationId xmlns:a16="http://schemas.microsoft.com/office/drawing/2014/main" id="{2F9549D3-7DD4-D440-A36B-A92281B8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200" y="1556792"/>
              <a:ext cx="1969393" cy="119659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3C256EB-ECCF-44FB-7F34-864A61872034}"/>
                </a:ext>
              </a:extLst>
            </p:cNvPr>
            <p:cNvSpPr txBox="1"/>
            <p:nvPr/>
          </p:nvSpPr>
          <p:spPr>
            <a:xfrm>
              <a:off x="6372200" y="2753384"/>
              <a:ext cx="19693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dirty="0">
                  <a:latin typeface="Avenir Next LT Pro" panose="020B0504020202020204" pitchFamily="34" charset="0"/>
                </a:rPr>
                <a:t>source: rmsi.com</a:t>
              </a:r>
              <a:endParaRPr lang="en-GB" sz="90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ABA89F9-386D-4F0B-5DAD-3525F9046561}"/>
              </a:ext>
            </a:extLst>
          </p:cNvPr>
          <p:cNvGrpSpPr/>
          <p:nvPr/>
        </p:nvGrpSpPr>
        <p:grpSpPr>
          <a:xfrm>
            <a:off x="6109423" y="3536950"/>
            <a:ext cx="2710727" cy="1875177"/>
            <a:chOff x="5736916" y="3235062"/>
            <a:chExt cx="2710727" cy="1875177"/>
          </a:xfrm>
        </p:grpSpPr>
        <p:pic>
          <p:nvPicPr>
            <p:cNvPr id="9" name="Grafik 8" descr="Ein Bild, das Karte enthält.&#10;&#10;Automatisch generierte Beschreibung">
              <a:extLst>
                <a:ext uri="{FF2B5EF4-FFF2-40B4-BE49-F238E27FC236}">
                  <a16:creationId xmlns:a16="http://schemas.microsoft.com/office/drawing/2014/main" id="{DBD925A8-896E-2E0A-3BF6-C6F360236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916" y="3235062"/>
              <a:ext cx="2710727" cy="167794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7CC7A64-ABB7-EF92-B4D1-AB85AD3B241B}"/>
                </a:ext>
              </a:extLst>
            </p:cNvPr>
            <p:cNvSpPr txBox="1"/>
            <p:nvPr/>
          </p:nvSpPr>
          <p:spPr bwMode="auto">
            <a:xfrm>
              <a:off x="5736916" y="4879407"/>
              <a:ext cx="27107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dirty="0">
                  <a:latin typeface="Avenir Next LT Pro" panose="020B0504020202020204" pitchFamily="34" charset="0"/>
                </a:rPr>
                <a:t>source: pinimg.com</a:t>
              </a:r>
              <a:endParaRPr lang="en-GB" sz="900" dirty="0">
                <a:latin typeface="Avenir Next LT Pro" panose="020B05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Introduction (2 / 2)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23850" y="1412876"/>
            <a:ext cx="8483602" cy="4248150"/>
          </a:xfrm>
        </p:spPr>
        <p:txBody>
          <a:bodyPr/>
          <a:lstStyle/>
          <a:p>
            <a:pPr marL="271463" indent="-271463">
              <a:buFont typeface="Calibri" panose="020F0502020204030204" pitchFamily="34" charset="0"/>
              <a:buChar char="→"/>
            </a:pPr>
            <a:r>
              <a:rPr lang="de-DE" altLang="en-US" b="1" dirty="0">
                <a:latin typeface="Avenir Next LT Pro" panose="020B0504020202020204" pitchFamily="34" charset="0"/>
              </a:rPr>
              <a:t>Other </a:t>
            </a:r>
            <a:r>
              <a:rPr lang="de-DE" altLang="en-US" b="1" dirty="0" err="1">
                <a:latin typeface="Avenir Next LT Pro" panose="020B0504020202020204" pitchFamily="34" charset="0"/>
              </a:rPr>
              <a:t>datasets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for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this</a:t>
            </a:r>
            <a:r>
              <a:rPr lang="de-DE" altLang="en-US" b="1" dirty="0">
                <a:latin typeface="Avenir Next LT Pro" panose="020B0504020202020204" pitchFamily="34" charset="0"/>
              </a:rPr>
              <a:t> </a:t>
            </a:r>
            <a:r>
              <a:rPr lang="de-DE" altLang="en-US" b="1" dirty="0" err="1">
                <a:latin typeface="Avenir Next LT Pro" panose="020B0504020202020204" pitchFamily="34" charset="0"/>
              </a:rPr>
              <a:t>kind</a:t>
            </a:r>
            <a:r>
              <a:rPr lang="de-DE" altLang="en-US" b="1" dirty="0">
                <a:latin typeface="Avenir Next LT Pro" panose="020B0504020202020204" pitchFamily="34" charset="0"/>
              </a:rPr>
              <a:t> of </a:t>
            </a:r>
            <a:r>
              <a:rPr lang="de-DE" altLang="en-US" b="1" dirty="0" err="1">
                <a:latin typeface="Avenir Next LT Pro" panose="020B0504020202020204" pitchFamily="34" charset="0"/>
              </a:rPr>
              <a:t>application</a:t>
            </a:r>
            <a:endParaRPr lang="de-DE" altLang="en-US" b="1" dirty="0">
              <a:latin typeface="Avenir Next LT Pro" panose="020B0504020202020204" pitchFamily="34" charset="0"/>
            </a:endParaRPr>
          </a:p>
          <a:p>
            <a:pPr marL="271463" indent="-271463">
              <a:buFont typeface="Calibri" panose="020F0502020204030204" pitchFamily="34" charset="0"/>
              <a:buChar char="→"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  <a:p>
            <a:pPr marL="719138" lvl="5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UC Merced (UCM)</a:t>
            </a:r>
          </a:p>
          <a:p>
            <a:pPr marL="719138" lvl="5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PatternNet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5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NWPU-RESISC45</a:t>
            </a:r>
          </a:p>
          <a:p>
            <a:pPr marL="719138" lvl="5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AID</a:t>
            </a:r>
          </a:p>
          <a:p>
            <a:pPr marL="719138" lvl="2" indent="-271463">
              <a:buFont typeface="Arial" panose="020B0604020202020204" pitchFamily="34" charset="0"/>
              <a:buChar char="•"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271463" lvl="2" indent="-271463">
              <a:buFont typeface="Arial" panose="020B0604020202020204" pitchFamily="34" charset="0"/>
              <a:buChar char="•"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How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do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they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differ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?</a:t>
            </a:r>
          </a:p>
          <a:p>
            <a:pPr marL="271463" lvl="1" indent="-271463"/>
            <a:endParaRPr lang="de-DE" dirty="0">
              <a:latin typeface="Avenir Next LT Pro" panose="020B0504020202020204" pitchFamily="34" charset="0"/>
            </a:endParaRPr>
          </a:p>
          <a:p>
            <a:pPr marL="719138" lvl="7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</a:rPr>
              <a:t>They</a:t>
            </a:r>
            <a:r>
              <a:rPr lang="de-DE" dirty="0">
                <a:latin typeface="Avenir Next LT Pro" panose="020B0504020202020204" pitchFamily="34" charset="0"/>
              </a:rPr>
              <a:t> </a:t>
            </a:r>
            <a:r>
              <a:rPr lang="de-DE" dirty="0" err="1">
                <a:latin typeface="Avenir Next LT Pro" panose="020B0504020202020204" pitchFamily="34" charset="0"/>
              </a:rPr>
              <a:t>consist</a:t>
            </a:r>
            <a:r>
              <a:rPr lang="de-DE" dirty="0">
                <a:latin typeface="Avenir Next LT Pro" panose="020B0504020202020204" pitchFamily="34" charset="0"/>
              </a:rPr>
              <a:t> of high-resolution </a:t>
            </a:r>
            <a:r>
              <a:rPr lang="de-DE" dirty="0" err="1">
                <a:latin typeface="Avenir Next LT Pro" panose="020B0504020202020204" pitchFamily="34" charset="0"/>
              </a:rPr>
              <a:t>images</a:t>
            </a:r>
            <a:r>
              <a:rPr lang="de-DE" dirty="0">
                <a:latin typeface="Avenir Next LT Pro" panose="020B0504020202020204" pitchFamily="34" charset="0"/>
              </a:rPr>
              <a:t> (</a:t>
            </a:r>
            <a:r>
              <a:rPr lang="de-DE" dirty="0" err="1">
                <a:latin typeface="Avenir Next LT Pro" panose="020B0504020202020204" pitchFamily="34" charset="0"/>
              </a:rPr>
              <a:t>commercial</a:t>
            </a:r>
            <a:r>
              <a:rPr lang="de-DE" dirty="0">
                <a:latin typeface="Avenir Next LT Pro" panose="020B0504020202020204" pitchFamily="34" charset="0"/>
              </a:rPr>
              <a:t>)</a:t>
            </a:r>
          </a:p>
          <a:p>
            <a:pPr marL="719138" lvl="7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</a:rPr>
              <a:t>Only</a:t>
            </a:r>
            <a:r>
              <a:rPr lang="de-DE" dirty="0">
                <a:latin typeface="Avenir Next LT Pro" panose="020B0504020202020204" pitchFamily="34" charset="0"/>
              </a:rPr>
              <a:t> „</a:t>
            </a:r>
            <a:r>
              <a:rPr lang="de-DE" dirty="0" err="1">
                <a:latin typeface="Avenir Next LT Pro" panose="020B0504020202020204" pitchFamily="34" charset="0"/>
              </a:rPr>
              <a:t>few</a:t>
            </a:r>
            <a:r>
              <a:rPr lang="de-DE" dirty="0">
                <a:latin typeface="Avenir Next LT Pro" panose="020B0504020202020204" pitchFamily="34" charset="0"/>
              </a:rPr>
              <a:t>“ </a:t>
            </a:r>
            <a:r>
              <a:rPr lang="de-DE" dirty="0" err="1">
                <a:latin typeface="Avenir Next LT Pro" panose="020B0504020202020204" pitchFamily="34" charset="0"/>
              </a:rPr>
              <a:t>instances</a:t>
            </a:r>
            <a:r>
              <a:rPr lang="de-DE" dirty="0">
                <a:latin typeface="Avenir Next LT Pro" panose="020B0504020202020204" pitchFamily="34" charset="0"/>
              </a:rPr>
              <a:t> </a:t>
            </a:r>
            <a:r>
              <a:rPr lang="de-DE" dirty="0" err="1">
                <a:latin typeface="Avenir Next LT Pro" panose="020B0504020202020204" pitchFamily="34" charset="0"/>
              </a:rPr>
              <a:t>for</a:t>
            </a:r>
            <a:r>
              <a:rPr lang="de-DE" dirty="0">
                <a:latin typeface="Avenir Next LT Pro" panose="020B0504020202020204" pitchFamily="34" charset="0"/>
              </a:rPr>
              <a:t> </a:t>
            </a:r>
            <a:r>
              <a:rPr lang="de-DE" dirty="0" err="1">
                <a:latin typeface="Avenir Next LT Pro" panose="020B0504020202020204" pitchFamily="34" charset="0"/>
              </a:rPr>
              <a:t>each</a:t>
            </a:r>
            <a:r>
              <a:rPr lang="de-DE" dirty="0">
                <a:latin typeface="Avenir Next LT Pro" panose="020B0504020202020204" pitchFamily="34" charset="0"/>
              </a:rPr>
              <a:t> </a:t>
            </a:r>
            <a:r>
              <a:rPr lang="de-DE" dirty="0" err="1">
                <a:latin typeface="Avenir Next LT Pro" panose="020B0504020202020204" pitchFamily="34" charset="0"/>
              </a:rPr>
              <a:t>class</a:t>
            </a:r>
            <a:endParaRPr lang="de-DE" dirty="0">
              <a:latin typeface="Avenir Next LT Pro" panose="020B0504020202020204" pitchFamily="34" charset="0"/>
            </a:endParaRPr>
          </a:p>
          <a:p>
            <a:pPr marL="719138" lvl="7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</a:rPr>
              <a:t>Difficult</a:t>
            </a:r>
            <a:r>
              <a:rPr lang="de-DE" dirty="0">
                <a:latin typeface="Avenir Next LT Pro" panose="020B0504020202020204" pitchFamily="34" charset="0"/>
              </a:rPr>
              <a:t> to </a:t>
            </a:r>
            <a:r>
              <a:rPr lang="de-DE" dirty="0" err="1">
                <a:latin typeface="Avenir Next LT Pro" panose="020B0504020202020204" pitchFamily="34" charset="0"/>
              </a:rPr>
              <a:t>compare</a:t>
            </a:r>
            <a:r>
              <a:rPr lang="de-DE" dirty="0">
                <a:latin typeface="Avenir Next LT Pro" panose="020B0504020202020204" pitchFamily="34" charset="0"/>
              </a:rPr>
              <a:t> </a:t>
            </a:r>
            <a:r>
              <a:rPr lang="de-DE" dirty="0" err="1">
                <a:latin typeface="Avenir Next LT Pro" panose="020B0504020202020204" pitchFamily="34" charset="0"/>
              </a:rPr>
              <a:t>datasets</a:t>
            </a:r>
            <a:r>
              <a:rPr lang="de-DE" dirty="0">
                <a:latin typeface="Avenir Next LT Pro" panose="020B0504020202020204" pitchFamily="34" charset="0"/>
              </a:rPr>
              <a:t> of different </a:t>
            </a:r>
            <a:r>
              <a:rPr lang="de-DE" dirty="0" err="1">
                <a:latin typeface="Avenir Next LT Pro" panose="020B0504020202020204" pitchFamily="34" charset="0"/>
              </a:rPr>
              <a:t>resolution</a:t>
            </a:r>
            <a:endParaRPr lang="de-DE" dirty="0">
              <a:latin typeface="Avenir Next LT Pro" panose="020B0504020202020204" pitchFamily="34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A5C6383-11B0-7F9B-E08C-894DB0DBC931}"/>
              </a:ext>
            </a:extLst>
          </p:cNvPr>
          <p:cNvGrpSpPr/>
          <p:nvPr/>
        </p:nvGrpSpPr>
        <p:grpSpPr>
          <a:xfrm>
            <a:off x="5580112" y="1916832"/>
            <a:ext cx="2808312" cy="1605304"/>
            <a:chOff x="5364089" y="1628800"/>
            <a:chExt cx="2808312" cy="160530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88A456A-0B68-B6EE-D275-7F020C20F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0" r="8171" b="50000"/>
            <a:stretch/>
          </p:blipFill>
          <p:spPr>
            <a:xfrm>
              <a:off x="5364089" y="1628800"/>
              <a:ext cx="2808312" cy="1333191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841C64B-0ECF-E2F5-DE4E-692A09577796}"/>
                </a:ext>
              </a:extLst>
            </p:cNvPr>
            <p:cNvSpPr txBox="1"/>
            <p:nvPr/>
          </p:nvSpPr>
          <p:spPr bwMode="auto">
            <a:xfrm>
              <a:off x="5436096" y="3003272"/>
              <a:ext cx="2664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dirty="0">
                  <a:latin typeface="Avenir Next LT Pro" panose="020B0504020202020204" pitchFamily="34" charset="0"/>
                </a:rPr>
                <a:t>source: researchgate.net</a:t>
              </a:r>
              <a:endParaRPr lang="en-GB" sz="900" dirty="0">
                <a:latin typeface="Avenir Next LT Pro" panose="020B05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64909" y="1412876"/>
            <a:ext cx="8455241" cy="4248150"/>
          </a:xfrm>
        </p:spPr>
        <p:txBody>
          <a:bodyPr/>
          <a:lstStyle/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de-DE" b="1" dirty="0" err="1">
                <a:latin typeface="Avenir Next LT Pro" panose="020B0504020202020204" pitchFamily="34" charset="0"/>
                <a:ea typeface="+mn-ea"/>
                <a:cs typeface="+mn-cs"/>
                <a:sym typeface="+mn-ea"/>
              </a:rPr>
              <a:t>How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is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it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done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?</a:t>
            </a:r>
          </a:p>
          <a:p>
            <a:pPr lvl="2" indent="0">
              <a:buNone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Active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and passiv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techniques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Active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: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Sending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radar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signal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and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measuring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the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response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</a:p>
          <a:p>
            <a:pPr marL="719138" lvl="2" indent="-271463">
              <a:buNone/>
            </a:pPr>
            <a:r>
              <a:rPr lang="de-DE" i="1" dirty="0">
                <a:latin typeface="Avenir Next LT Pro" panose="020B0504020202020204" pitchFamily="34" charset="0"/>
                <a:sym typeface="+mn-ea"/>
              </a:rPr>
              <a:t>     (e.g., </a:t>
            </a:r>
            <a:r>
              <a:rPr lang="de-DE" i="1" dirty="0" err="1">
                <a:latin typeface="Avenir Next LT Pro" panose="020B0504020202020204" pitchFamily="34" charset="0"/>
                <a:sym typeface="+mn-ea"/>
              </a:rPr>
              <a:t>TerraSAR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-X)</a:t>
            </a: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Passive: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Detecting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light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reflected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from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earths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surface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None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     </a:t>
            </a:r>
            <a:r>
              <a:rPr lang="de-DE" i="1" dirty="0">
                <a:latin typeface="Avenir Next LT Pro" panose="020B0504020202020204" pitchFamily="34" charset="0"/>
                <a:sym typeface="+mn-ea"/>
              </a:rPr>
              <a:t>(e.g., Sentinel2)</a:t>
            </a:r>
          </a:p>
          <a:p>
            <a:pPr marL="476250" lvl="1" indent="-285750">
              <a:buFont typeface="Calibri" panose="020F0502020204030204" pitchFamily="34" charset="0"/>
              <a:buChar char="→"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What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is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spatial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resolution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?</a:t>
            </a:r>
          </a:p>
          <a:p>
            <a:pPr marL="476250" lvl="1" indent="-285750">
              <a:buFont typeface="Calibri" panose="020F0502020204030204" pitchFamily="34" charset="0"/>
              <a:buChar char="→"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defined as the pixel size of an image representing the size of the surface area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lvl="1" indent="0">
              <a:buNone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What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are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the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characteristics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of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the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satellite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used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for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EuroSAT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?</a:t>
            </a:r>
          </a:p>
          <a:p>
            <a:pPr lvl="1" indent="0">
              <a:buNone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  <a:tabLst>
                <a:tab pos="719138" algn="l"/>
              </a:tabLst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Sun-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synchronous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  <a:tabLst>
                <a:tab pos="719138" algn="l"/>
              </a:tabLst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13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spectral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bands,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spatial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resolution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up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to 10m per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pixel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  <a:tabLst>
                <a:tab pos="719138" algn="l"/>
              </a:tabLst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Data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is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free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accessible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647700" lvl="2" indent="-285750">
              <a:buFont typeface="Arial" panose="020B0604020202020204" pitchFamily="34" charset="0"/>
              <a:buChar char="•"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  <a:p>
            <a:pPr marL="647700" lvl="2" indent="-285750">
              <a:buFont typeface="Arial" panose="020B0604020202020204" pitchFamily="34" charset="0"/>
              <a:buChar char="•"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8A53CC7-F7A5-DD27-05CF-7DB5910AC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1129"/>
            <a:ext cx="8483602" cy="708025"/>
          </a:xfrm>
        </p:spPr>
        <p:txBody>
          <a:bodyPr/>
          <a:lstStyle/>
          <a:p>
            <a:pPr>
              <a:defRPr/>
            </a:pPr>
            <a:r>
              <a:rPr lang="en-US" dirty="0"/>
              <a:t>Recap: Satellite imaging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E324AEE-8469-FA72-C33F-9EAE20A5746E}"/>
              </a:ext>
            </a:extLst>
          </p:cNvPr>
          <p:cNvGrpSpPr/>
          <p:nvPr/>
        </p:nvGrpSpPr>
        <p:grpSpPr>
          <a:xfrm>
            <a:off x="6690859" y="1422424"/>
            <a:ext cx="2088232" cy="1964609"/>
            <a:chOff x="4860032" y="1124744"/>
            <a:chExt cx="2143094" cy="2016224"/>
          </a:xfrm>
        </p:grpSpPr>
        <p:pic>
          <p:nvPicPr>
            <p:cNvPr id="12" name="Grafik 11" descr="Ein Bild, das Text, Wasser enthält.&#10;&#10;Automatisch generierte Beschreibung">
              <a:extLst>
                <a:ext uri="{FF2B5EF4-FFF2-40B4-BE49-F238E27FC236}">
                  <a16:creationId xmlns:a16="http://schemas.microsoft.com/office/drawing/2014/main" id="{3F9CA602-C7DF-7D70-033C-8EB388F0F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91" r="11480" b="22178"/>
            <a:stretch/>
          </p:blipFill>
          <p:spPr>
            <a:xfrm>
              <a:off x="4860032" y="1124744"/>
              <a:ext cx="2143094" cy="1800199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A1508FF-A9A3-4A8E-E39C-90FBEFA5252D}"/>
                </a:ext>
              </a:extLst>
            </p:cNvPr>
            <p:cNvSpPr txBox="1"/>
            <p:nvPr/>
          </p:nvSpPr>
          <p:spPr bwMode="auto">
            <a:xfrm>
              <a:off x="4860033" y="2910136"/>
              <a:ext cx="21430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dirty="0">
                  <a:latin typeface="Avenir Next LT Pro" panose="020B0504020202020204" pitchFamily="34" charset="0"/>
                </a:rPr>
                <a:t>source: eijournal.com</a:t>
              </a:r>
              <a:endParaRPr lang="en-GB" sz="900" dirty="0">
                <a:latin typeface="Avenir Next LT Pro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571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64909" y="1412876"/>
            <a:ext cx="8455241" cy="4248150"/>
          </a:xfrm>
        </p:spPr>
        <p:txBody>
          <a:bodyPr/>
          <a:lstStyle/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de-DE" b="1" dirty="0">
                <a:latin typeface="Avenir Next LT Pro" panose="020B0504020202020204" pitchFamily="34" charset="0"/>
                <a:ea typeface="+mn-ea"/>
                <a:cs typeface="+mn-cs"/>
                <a:sym typeface="+mn-ea"/>
              </a:rPr>
              <a:t>Basic </a:t>
            </a:r>
            <a:r>
              <a:rPr lang="de-DE" b="1" dirty="0" err="1">
                <a:latin typeface="Avenir Next LT Pro" panose="020B0504020202020204" pitchFamily="34" charset="0"/>
                <a:ea typeface="+mn-ea"/>
                <a:cs typeface="+mn-cs"/>
                <a:sym typeface="+mn-ea"/>
              </a:rPr>
              <a:t>facts</a:t>
            </a:r>
            <a:endParaRPr lang="de-DE" b="1" dirty="0">
              <a:latin typeface="Avenir Next LT Pro" panose="020B0504020202020204" pitchFamily="34" charset="0"/>
              <a:sym typeface="+mn-ea"/>
            </a:endParaRPr>
          </a:p>
          <a:p>
            <a:pPr lvl="2" indent="0">
              <a:buNone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27.000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images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(64x64)</a:t>
            </a: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10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classes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(2.000 – 3.000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images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per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class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)</a:t>
            </a: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34 countries (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mostly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Germany and France)</a:t>
            </a: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all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four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seasons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 err="1">
                <a:latin typeface="Avenir Next LT Pro" panose="020B0504020202020204" pitchFamily="34" charset="0"/>
                <a:sym typeface="+mn-ea"/>
              </a:rPr>
              <a:t>spatial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resolution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of 10m per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pixel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  <a:sym typeface="+mn-ea"/>
              </a:rPr>
              <a:t>RGB and multi-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spectral</a:t>
            </a:r>
            <a:r>
              <a:rPr lang="de-DE" dirty="0">
                <a:latin typeface="Avenir Next LT Pro" panose="020B0504020202020204" pitchFamily="34" charset="0"/>
                <a:sym typeface="+mn-ea"/>
              </a:rPr>
              <a:t> (MS) </a:t>
            </a:r>
            <a:r>
              <a:rPr lang="de-DE" dirty="0" err="1">
                <a:latin typeface="Avenir Next LT Pro" panose="020B0504020202020204" pitchFamily="34" charset="0"/>
                <a:sym typeface="+mn-ea"/>
              </a:rPr>
              <a:t>version</a:t>
            </a: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476250" lvl="1" indent="-285750">
              <a:buFont typeface="Calibri" panose="020F0502020204030204" pitchFamily="34" charset="0"/>
              <a:buChar char="→"/>
            </a:pPr>
            <a:endParaRPr lang="de-DE" dirty="0">
              <a:latin typeface="Avenir Next LT Pro" panose="020B0504020202020204" pitchFamily="34" charset="0"/>
              <a:sym typeface="+mn-ea"/>
            </a:endParaRPr>
          </a:p>
          <a:p>
            <a:pPr marL="271463" lvl="1" indent="-271463">
              <a:buFont typeface="Calibri" panose="020F0502020204030204" pitchFamily="34" charset="0"/>
              <a:buChar char="→"/>
            </a:pPr>
            <a:r>
              <a:rPr lang="de-DE" b="1" dirty="0">
                <a:latin typeface="Avenir Next LT Pro" panose="020B0504020202020204" pitchFamily="34" charset="0"/>
                <a:sym typeface="+mn-ea"/>
              </a:rPr>
              <a:t>Free </a:t>
            </a:r>
            <a:r>
              <a:rPr lang="de-DE" b="1" dirty="0" err="1">
                <a:latin typeface="Avenir Next LT Pro" panose="020B0504020202020204" pitchFamily="34" charset="0"/>
                <a:sym typeface="+mn-ea"/>
              </a:rPr>
              <a:t>accessible</a:t>
            </a:r>
            <a:r>
              <a:rPr lang="de-DE" b="1" dirty="0">
                <a:latin typeface="Avenir Next LT Pro" panose="020B0504020202020204" pitchFamily="34" charset="0"/>
                <a:sym typeface="+mn-ea"/>
              </a:rPr>
              <a:t> at</a:t>
            </a:r>
          </a:p>
          <a:p>
            <a:pPr marL="476250" lvl="1" indent="-285750">
              <a:buFont typeface="Calibri" panose="020F0502020204030204" pitchFamily="34" charset="0"/>
              <a:buChar char="→"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de-DE" dirty="0">
                <a:latin typeface="Avenir Next LT Pro" panose="020B0504020202020204" pitchFamily="34" charset="0"/>
              </a:rPr>
              <a:t>Data: </a:t>
            </a:r>
            <a:r>
              <a:rPr lang="en-GB" dirty="0">
                <a:hlinkClick r:id="rId3"/>
              </a:rPr>
              <a:t>https://github.com/phelber/EuroSAT</a:t>
            </a:r>
            <a:endParaRPr lang="en-GB" dirty="0"/>
          </a:p>
          <a:p>
            <a:pPr marL="719138" lvl="2" indent="-271463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  <a:sym typeface="+mn-ea"/>
              </a:rPr>
              <a:t>Paper from 2017: </a:t>
            </a:r>
            <a:r>
              <a:rPr lang="en-GB" dirty="0">
                <a:sym typeface="+mn-ea"/>
                <a:hlinkClick r:id="rId4"/>
              </a:rPr>
              <a:t>https://arxiv.org/abs/1709.00029</a:t>
            </a:r>
            <a:endParaRPr lang="de-DE" dirty="0">
              <a:sym typeface="+mn-ea"/>
            </a:endParaRPr>
          </a:p>
          <a:p>
            <a:pPr lvl="2" indent="0">
              <a:buNone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  <a:p>
            <a:pPr marL="647700" lvl="2" indent="-285750">
              <a:buFont typeface="Arial" panose="020B0604020202020204" pitchFamily="34" charset="0"/>
              <a:buChar char="•"/>
            </a:pPr>
            <a:endParaRPr lang="de-DE" b="1" dirty="0">
              <a:latin typeface="Avenir Next LT Pro" panose="020B0504020202020204" pitchFamily="34" charset="0"/>
              <a:sym typeface="+mn-ea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8A53CC7-F7A5-DD27-05CF-7DB5910AC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1129"/>
            <a:ext cx="8483602" cy="70802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EuroSAT</a:t>
            </a:r>
            <a:r>
              <a:rPr lang="en-US" dirty="0"/>
              <a:t> dataset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E324AEE-8469-FA72-C33F-9EAE20A5746E}"/>
              </a:ext>
            </a:extLst>
          </p:cNvPr>
          <p:cNvGrpSpPr/>
          <p:nvPr/>
        </p:nvGrpSpPr>
        <p:grpSpPr>
          <a:xfrm>
            <a:off x="6372200" y="2060848"/>
            <a:ext cx="2088232" cy="2109017"/>
            <a:chOff x="4860032" y="1124744"/>
            <a:chExt cx="2143094" cy="216442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F9CA602-C7DF-7D70-033C-8EB388F0F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12" b="8712"/>
            <a:stretch/>
          </p:blipFill>
          <p:spPr>
            <a:xfrm>
              <a:off x="4860032" y="1124744"/>
              <a:ext cx="2143094" cy="1800199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A1508FF-A9A3-4A8E-E39C-90FBEFA5252D}"/>
                </a:ext>
              </a:extLst>
            </p:cNvPr>
            <p:cNvSpPr txBox="1"/>
            <p:nvPr/>
          </p:nvSpPr>
          <p:spPr bwMode="auto">
            <a:xfrm>
              <a:off x="4860033" y="2910135"/>
              <a:ext cx="2143093" cy="379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dirty="0">
                  <a:latin typeface="Avenir Next LT Pro" panose="020B0504020202020204" pitchFamily="34" charset="0"/>
                </a:rPr>
                <a:t>source: github.com/</a:t>
              </a:r>
              <a:r>
                <a:rPr lang="de-DE" sz="900" dirty="0" err="1">
                  <a:latin typeface="Avenir Next LT Pro" panose="020B0504020202020204" pitchFamily="34" charset="0"/>
                </a:rPr>
                <a:t>phelber</a:t>
              </a:r>
              <a:r>
                <a:rPr lang="de-DE" sz="900" dirty="0">
                  <a:latin typeface="Avenir Next LT Pro" panose="020B0504020202020204" pitchFamily="34" charset="0"/>
                </a:rPr>
                <a:t>/</a:t>
              </a:r>
              <a:r>
                <a:rPr lang="de-DE" sz="900" dirty="0" err="1">
                  <a:latin typeface="Avenir Next LT Pro" panose="020B0504020202020204" pitchFamily="34" charset="0"/>
                </a:rPr>
                <a:t>EuroSAT</a:t>
              </a:r>
              <a:endParaRPr lang="en-GB" sz="900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1AF514D1-15BE-26DC-4F7F-47426F4193B2}"/>
              </a:ext>
            </a:extLst>
          </p:cNvPr>
          <p:cNvSpPr txBox="1"/>
          <p:nvPr/>
        </p:nvSpPr>
        <p:spPr bwMode="auto">
          <a:xfrm>
            <a:off x="6444208" y="1830015"/>
            <a:ext cx="1944216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latin typeface="Avenir Next LT Pro" panose="020B0504020202020204" pitchFamily="34" charset="0"/>
              </a:rPr>
              <a:t>Image of „</a:t>
            </a:r>
            <a:r>
              <a:rPr lang="de-DE" sz="900" b="1" dirty="0" err="1">
                <a:latin typeface="Avenir Next LT Pro" panose="020B0504020202020204" pitchFamily="34" charset="0"/>
              </a:rPr>
              <a:t>highway</a:t>
            </a:r>
            <a:r>
              <a:rPr lang="de-DE" sz="900" b="1" dirty="0">
                <a:latin typeface="Avenir Next LT Pro" panose="020B0504020202020204" pitchFamily="34" charset="0"/>
              </a:rPr>
              <a:t>“</a:t>
            </a:r>
            <a:endParaRPr lang="en-GB" sz="900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52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3665740-694B-59A2-5C6E-6D9E1F43DDF4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52FBE3-EBC3-1F0D-BF1A-D373283BD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107" y="548680"/>
            <a:ext cx="5496662" cy="5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2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3665740-694B-59A2-5C6E-6D9E1F43DDF4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52FBE3-EBC3-1F0D-BF1A-D373283BD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287" y="548680"/>
            <a:ext cx="5476302" cy="5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89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3665740-694B-59A2-5C6E-6D9E1F43DDF4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52FBE3-EBC3-1F0D-BF1A-D373283BD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287" y="576618"/>
            <a:ext cx="5476302" cy="550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896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TUBS IfN Farben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ln w="19050"/>
      </a:spPr>
      <a:bodyPr/>
      <a:lstStyle/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 bwMode="auto"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S IfN Farben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824</Words>
  <Application>Microsoft Office PowerPoint</Application>
  <PresentationFormat>Bildschirmpräsentation (4:3)</PresentationFormat>
  <Paragraphs>163</Paragraphs>
  <Slides>16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Calibri</vt:lpstr>
      <vt:lpstr>Wingdings</vt:lpstr>
      <vt:lpstr>Standarddesign</vt:lpstr>
      <vt:lpstr>The EuroSAT dataset  </vt:lpstr>
      <vt:lpstr>Agenda</vt:lpstr>
      <vt:lpstr>Introduction (1 / 2)</vt:lpstr>
      <vt:lpstr>Introduction (2 / 2)</vt:lpstr>
      <vt:lpstr>Recap: Satellite imaging</vt:lpstr>
      <vt:lpstr>EuroSAT dataset</vt:lpstr>
      <vt:lpstr>PowerPoint-Präsentation</vt:lpstr>
      <vt:lpstr>PowerPoint-Präsentation</vt:lpstr>
      <vt:lpstr>PowerPoint-Präsentation</vt:lpstr>
      <vt:lpstr>EuroSAT dataset</vt:lpstr>
      <vt:lpstr>EuroSAT dataset</vt:lpstr>
      <vt:lpstr>Related research</vt:lpstr>
      <vt:lpstr>Related research</vt:lpstr>
      <vt:lpstr>PowerPoint-Präsentation</vt:lpstr>
      <vt:lpstr>PowerPoint-Präsentation</vt:lpstr>
      <vt:lpstr>PowerPoint-Präsentation</vt:lpstr>
    </vt:vector>
  </TitlesOfParts>
  <Company>wir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 für Nachrichtentechnik</dc:title>
  <dc:creator>Andreas Baer</dc:creator>
  <cp:lastModifiedBy>Fabian Linkerhägner</cp:lastModifiedBy>
  <cp:revision>1863</cp:revision>
  <dcterms:created xsi:type="dcterms:W3CDTF">2007-08-29T07:13:00Z</dcterms:created>
  <dcterms:modified xsi:type="dcterms:W3CDTF">2022-05-10T12:11:19Z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4BD107C01E9D4CDF91638F4C0F3040D4</vt:lpwstr>
  </property>
  <property fmtid="{D5CDD505-2E9C-101B-9397-08002B2CF9AE}" pid="3" name="KSOProductBuildVer">
    <vt:lpwstr>1033-11.2.0.11074</vt:lpwstr>
  </property>
</Properties>
</file>